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62" r:id="rId3"/>
    <p:sldId id="337" r:id="rId4"/>
    <p:sldId id="338" r:id="rId5"/>
    <p:sldId id="389" r:id="rId6"/>
    <p:sldId id="390" r:id="rId7"/>
    <p:sldId id="391" r:id="rId8"/>
    <p:sldId id="392" r:id="rId9"/>
    <p:sldId id="393" r:id="rId10"/>
    <p:sldId id="394" r:id="rId11"/>
    <p:sldId id="404" r:id="rId12"/>
    <p:sldId id="396" r:id="rId13"/>
    <p:sldId id="397" r:id="rId14"/>
    <p:sldId id="334" r:id="rId15"/>
    <p:sldId id="336" r:id="rId16"/>
    <p:sldId id="304" r:id="rId17"/>
    <p:sldId id="385" r:id="rId18"/>
    <p:sldId id="307" r:id="rId19"/>
    <p:sldId id="308" r:id="rId20"/>
    <p:sldId id="384" r:id="rId21"/>
    <p:sldId id="314" r:id="rId22"/>
    <p:sldId id="318" r:id="rId23"/>
    <p:sldId id="374" r:id="rId24"/>
    <p:sldId id="376" r:id="rId25"/>
    <p:sldId id="324" r:id="rId26"/>
    <p:sldId id="398" r:id="rId27"/>
    <p:sldId id="399" r:id="rId28"/>
    <p:sldId id="372" r:id="rId29"/>
    <p:sldId id="403" r:id="rId30"/>
    <p:sldId id="400" r:id="rId31"/>
    <p:sldId id="401" r:id="rId32"/>
    <p:sldId id="402" r:id="rId33"/>
    <p:sldId id="361" r:id="rId34"/>
    <p:sldId id="365" r:id="rId35"/>
    <p:sldId id="366" r:id="rId36"/>
    <p:sldId id="367" r:id="rId37"/>
    <p:sldId id="368" r:id="rId38"/>
    <p:sldId id="388" r:id="rId39"/>
    <p:sldId id="362" r:id="rId40"/>
    <p:sldId id="363" r:id="rId41"/>
    <p:sldId id="364" r:id="rId42"/>
    <p:sldId id="26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F6D784-22B4-4FF6-9BB6-3A289A5A161E}">
          <p14:sldIdLst>
            <p14:sldId id="256"/>
            <p14:sldId id="262"/>
            <p14:sldId id="337"/>
            <p14:sldId id="338"/>
            <p14:sldId id="389"/>
            <p14:sldId id="390"/>
            <p14:sldId id="391"/>
            <p14:sldId id="392"/>
            <p14:sldId id="393"/>
            <p14:sldId id="394"/>
            <p14:sldId id="404"/>
            <p14:sldId id="396"/>
            <p14:sldId id="397"/>
            <p14:sldId id="334"/>
            <p14:sldId id="336"/>
            <p14:sldId id="304"/>
            <p14:sldId id="385"/>
            <p14:sldId id="307"/>
            <p14:sldId id="308"/>
            <p14:sldId id="384"/>
            <p14:sldId id="314"/>
            <p14:sldId id="318"/>
            <p14:sldId id="374"/>
            <p14:sldId id="376"/>
            <p14:sldId id="324"/>
            <p14:sldId id="398"/>
            <p14:sldId id="399"/>
            <p14:sldId id="372"/>
            <p14:sldId id="403"/>
            <p14:sldId id="400"/>
            <p14:sldId id="401"/>
            <p14:sldId id="402"/>
            <p14:sldId id="361"/>
            <p14:sldId id="365"/>
            <p14:sldId id="366"/>
            <p14:sldId id="367"/>
            <p14:sldId id="368"/>
            <p14:sldId id="388"/>
            <p14:sldId id="362"/>
            <p14:sldId id="363"/>
            <p14:sldId id="364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68D"/>
    <a:srgbClr val="FF9999"/>
    <a:srgbClr val="FC7A04"/>
    <a:srgbClr val="FF0000"/>
    <a:srgbClr val="F31801"/>
    <a:srgbClr val="326699"/>
    <a:srgbClr val="F5AA2F"/>
    <a:srgbClr val="F08519"/>
    <a:srgbClr val="FF9900"/>
    <a:srgbClr val="E79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5244" autoAdjust="0"/>
  </p:normalViewPr>
  <p:slideViewPr>
    <p:cSldViewPr snapToGrid="0">
      <p:cViewPr varScale="1">
        <p:scale>
          <a:sx n="113" d="100"/>
          <a:sy n="113" d="100"/>
        </p:scale>
        <p:origin x="57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272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FF822E-0993-872D-472C-3CD079CCCA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AC33C7-58C9-D4D8-91AC-8F804B1349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CB1AD-7221-446F-ABAA-041A736477D9}" type="datetimeFigureOut">
              <a:rPr lang="en-ID" smtClean="0"/>
              <a:t>18/11/2022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9686F-7690-DC37-2DC6-ED459290C9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256AF-E649-E38A-9CA9-2CDCD0F3FD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ACD5B-7B30-4A80-B0B1-9842D5FECCD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31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86BBF-38DE-4B34-833D-210BC6F6661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BE67B-2C32-4802-A81D-5FD8EA0D9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dibuka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bjb</a:t>
            </a:r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BE67B-2C32-4802-A81D-5FD8EA0D95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5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241955" y="5010521"/>
            <a:ext cx="57518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PROUD</a:t>
            </a:r>
            <a:r>
              <a:rPr lang="en-US" sz="48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PRESENT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11" y="4810876"/>
            <a:ext cx="1220181" cy="1230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4C7D0-C9C4-F9CE-01B8-E1D4ED350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75" y="1537195"/>
            <a:ext cx="7931649" cy="26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03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236057" y="1463041"/>
            <a:ext cx="10396507" cy="4486346"/>
          </a:xfrm>
          <a:prstGeom prst="rect">
            <a:avLst/>
          </a:prstGeom>
        </p:spPr>
        <p:txBody>
          <a:bodyPr/>
          <a:lstStyle>
            <a:lvl1pPr marL="450839" indent="-450839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rgbClr val="C00000"/>
                </a:solidFill>
                <a:latin typeface="+mj-lt"/>
              </a:defRPr>
            </a:lvl1pPr>
            <a:lvl2pPr marL="749289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20728" indent="0">
              <a:lnSpc>
                <a:spcPct val="150000"/>
              </a:lnSpc>
              <a:buFont typeface="Wingdings" panose="05000000000000000000" pitchFamily="2" charset="2"/>
              <a:buNone/>
              <a:defRPr/>
            </a:lvl3pPr>
            <a:lvl4pPr marL="450839" indent="-450839">
              <a:lnSpc>
                <a:spcPct val="150000"/>
              </a:lnSpc>
              <a:buFont typeface="Courier New" panose="02070309020205020404" pitchFamily="49" charset="0"/>
              <a:buChar char="o"/>
              <a:defRPr/>
            </a:lvl4pPr>
            <a:lvl5pPr marL="450839" indent="-450839">
              <a:lnSpc>
                <a:spcPct val="150000"/>
              </a:lnSpc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34975" y="152222"/>
            <a:ext cx="9197589" cy="953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99633-0D7E-435C-A7AF-8A7F1351D4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765949-BF22-42FA-8CD1-1CBEA510FE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B14E0-CF13-41ED-90B7-2402F964DE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44611-FC2C-47D9-857E-CFE7CBB2B9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057615-4209-42B9-9002-F7ADBBC7B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CA976-5DDC-B268-8598-E3B4200FC5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7"/>
            <a:ext cx="12192001" cy="4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5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236057" y="1463041"/>
            <a:ext cx="10396507" cy="4486346"/>
          </a:xfrm>
          <a:prstGeom prst="rect">
            <a:avLst/>
          </a:prstGeom>
        </p:spPr>
        <p:txBody>
          <a:bodyPr/>
          <a:lstStyle>
            <a:lvl1pPr marL="450839" indent="-450839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rgbClr val="C00000"/>
                </a:solidFill>
                <a:latin typeface="+mj-lt"/>
              </a:defRPr>
            </a:lvl1pPr>
            <a:lvl2pPr marL="749289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20728" indent="0">
              <a:lnSpc>
                <a:spcPct val="150000"/>
              </a:lnSpc>
              <a:buFont typeface="Wingdings" panose="05000000000000000000" pitchFamily="2" charset="2"/>
              <a:buNone/>
              <a:defRPr/>
            </a:lvl3pPr>
            <a:lvl4pPr marL="450839" indent="-450839">
              <a:lnSpc>
                <a:spcPct val="150000"/>
              </a:lnSpc>
              <a:buFont typeface="Courier New" panose="02070309020205020404" pitchFamily="49" charset="0"/>
              <a:buChar char="o"/>
              <a:defRPr/>
            </a:lvl4pPr>
            <a:lvl5pPr marL="450839" indent="-450839">
              <a:lnSpc>
                <a:spcPct val="150000"/>
              </a:lnSpc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34975" y="152222"/>
            <a:ext cx="9197589" cy="953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99633-0D7E-435C-A7AF-8A7F1351D4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765949-BF22-42FA-8CD1-1CBEA510FE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B14E0-CF13-41ED-90B7-2402F964DE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44611-FC2C-47D9-857E-CFE7CBB2B9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057615-4209-42B9-9002-F7ADBBC7B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3B14CD-0AE0-9DC4-F4F7-62683E0221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4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90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EECF1A-79E5-406E-A6C8-F390FE6F0B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997C6-D3F0-4AFE-9F16-4D57C6D3AA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98033-CE75-4F3D-87E4-FC5A82D2B2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9F38EB-E8D1-4C78-B1C5-008A0C0E64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CB44E-16F2-4597-BE87-BBFEEDA6E0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28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CABB6E9-1D72-457E-BE30-71366F59F35F}"/>
              </a:ext>
            </a:extLst>
          </p:cNvPr>
          <p:cNvSpPr/>
          <p:nvPr userDrawn="1"/>
        </p:nvSpPr>
        <p:spPr>
          <a:xfrm>
            <a:off x="478972" y="0"/>
            <a:ext cx="8229599" cy="6858000"/>
          </a:xfrm>
          <a:prstGeom prst="homePlate">
            <a:avLst/>
          </a:prstGeom>
          <a:solidFill>
            <a:srgbClr val="128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824902-D3CE-4D4A-91AF-B3644551E6D1}"/>
              </a:ext>
            </a:extLst>
          </p:cNvPr>
          <p:cNvSpPr/>
          <p:nvPr userDrawn="1"/>
        </p:nvSpPr>
        <p:spPr>
          <a:xfrm>
            <a:off x="0" y="0"/>
            <a:ext cx="8007748" cy="6858000"/>
          </a:xfrm>
          <a:prstGeom prst="homePlate">
            <a:avLst/>
          </a:prstGeom>
          <a:solidFill>
            <a:srgbClr val="535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7C2A4-0339-41F7-A870-890CE89D0A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60840-33DF-43C6-B6A4-E587FBD4B9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EC029-C039-4A6D-AEB2-A832CB370D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627AC-F6DD-4914-BEB2-7C62540983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A8F5D-C23A-4A18-B284-31519FDA53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8DE60D-4418-486E-9803-7CF44B051F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6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CABB6E9-1D72-457E-BE30-71366F59F35F}"/>
              </a:ext>
            </a:extLst>
          </p:cNvPr>
          <p:cNvSpPr/>
          <p:nvPr userDrawn="1"/>
        </p:nvSpPr>
        <p:spPr>
          <a:xfrm>
            <a:off x="478972" y="0"/>
            <a:ext cx="8229599" cy="6858000"/>
          </a:xfrm>
          <a:prstGeom prst="homePlat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824902-D3CE-4D4A-91AF-B3644551E6D1}"/>
              </a:ext>
            </a:extLst>
          </p:cNvPr>
          <p:cNvSpPr/>
          <p:nvPr userDrawn="1"/>
        </p:nvSpPr>
        <p:spPr>
          <a:xfrm>
            <a:off x="0" y="0"/>
            <a:ext cx="8007748" cy="6858000"/>
          </a:xfrm>
          <a:prstGeom prst="homePlate">
            <a:avLst/>
          </a:prstGeom>
          <a:solidFill>
            <a:srgbClr val="535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7C2A4-0339-41F7-A870-890CE89D0A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60840-33DF-43C6-B6A4-E587FBD4B9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EC029-C039-4A6D-AEB2-A832CB370D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627AC-F6DD-4914-BEB2-7C62540983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A8F5D-C23A-4A18-B284-31519FDA53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8DE60D-4418-486E-9803-7CF44B051F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19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CABB6E9-1D72-457E-BE30-71366F59F35F}"/>
              </a:ext>
            </a:extLst>
          </p:cNvPr>
          <p:cNvSpPr/>
          <p:nvPr userDrawn="1"/>
        </p:nvSpPr>
        <p:spPr>
          <a:xfrm>
            <a:off x="478973" y="0"/>
            <a:ext cx="7681802" cy="3429000"/>
          </a:xfrm>
          <a:prstGeom prst="homePlate">
            <a:avLst/>
          </a:prstGeom>
          <a:solidFill>
            <a:srgbClr val="128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824902-D3CE-4D4A-91AF-B3644551E6D1}"/>
              </a:ext>
            </a:extLst>
          </p:cNvPr>
          <p:cNvSpPr/>
          <p:nvPr userDrawn="1"/>
        </p:nvSpPr>
        <p:spPr>
          <a:xfrm>
            <a:off x="0" y="0"/>
            <a:ext cx="7474718" cy="3429000"/>
          </a:xfrm>
          <a:prstGeom prst="homePlate">
            <a:avLst/>
          </a:prstGeom>
          <a:solidFill>
            <a:srgbClr val="535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F15F6A-A003-4999-BE78-27A7EBF5B775}"/>
              </a:ext>
            </a:extLst>
          </p:cNvPr>
          <p:cNvGrpSpPr/>
          <p:nvPr userDrawn="1"/>
        </p:nvGrpSpPr>
        <p:grpSpPr>
          <a:xfrm>
            <a:off x="4069080" y="3429000"/>
            <a:ext cx="8122920" cy="3429000"/>
            <a:chOff x="0" y="0"/>
            <a:chExt cx="8708571" cy="6858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9E972617-C4EB-41F1-A672-900795E1EB9F}"/>
                </a:ext>
              </a:extLst>
            </p:cNvPr>
            <p:cNvSpPr/>
            <p:nvPr userDrawn="1"/>
          </p:nvSpPr>
          <p:spPr>
            <a:xfrm>
              <a:off x="478972" y="0"/>
              <a:ext cx="8229599" cy="6858000"/>
            </a:xfrm>
            <a:prstGeom prst="homePlate">
              <a:avLst/>
            </a:prstGeom>
            <a:solidFill>
              <a:srgbClr val="128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54D58A11-2D8B-444D-BEF4-0455F8362CE5}"/>
                </a:ext>
              </a:extLst>
            </p:cNvPr>
            <p:cNvSpPr/>
            <p:nvPr userDrawn="1"/>
          </p:nvSpPr>
          <p:spPr>
            <a:xfrm>
              <a:off x="0" y="0"/>
              <a:ext cx="8007748" cy="6858000"/>
            </a:xfrm>
            <a:prstGeom prst="homePlate">
              <a:avLst/>
            </a:prstGeom>
            <a:solidFill>
              <a:srgbClr val="535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EB25EC-C24D-4083-99BC-AA6282656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2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CABB6E9-1D72-457E-BE30-71366F59F35F}"/>
              </a:ext>
            </a:extLst>
          </p:cNvPr>
          <p:cNvSpPr/>
          <p:nvPr userDrawn="1"/>
        </p:nvSpPr>
        <p:spPr>
          <a:xfrm>
            <a:off x="478973" y="0"/>
            <a:ext cx="7681802" cy="3429000"/>
          </a:xfrm>
          <a:prstGeom prst="homePlat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824902-D3CE-4D4A-91AF-B3644551E6D1}"/>
              </a:ext>
            </a:extLst>
          </p:cNvPr>
          <p:cNvSpPr/>
          <p:nvPr userDrawn="1"/>
        </p:nvSpPr>
        <p:spPr>
          <a:xfrm>
            <a:off x="0" y="0"/>
            <a:ext cx="7474718" cy="3429000"/>
          </a:xfrm>
          <a:prstGeom prst="homePlate">
            <a:avLst/>
          </a:prstGeom>
          <a:solidFill>
            <a:srgbClr val="535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F15F6A-A003-4999-BE78-27A7EBF5B775}"/>
              </a:ext>
            </a:extLst>
          </p:cNvPr>
          <p:cNvGrpSpPr/>
          <p:nvPr userDrawn="1"/>
        </p:nvGrpSpPr>
        <p:grpSpPr>
          <a:xfrm>
            <a:off x="4069080" y="3429000"/>
            <a:ext cx="8122920" cy="3429000"/>
            <a:chOff x="0" y="0"/>
            <a:chExt cx="8708571" cy="6858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9E972617-C4EB-41F1-A672-900795E1EB9F}"/>
                </a:ext>
              </a:extLst>
            </p:cNvPr>
            <p:cNvSpPr/>
            <p:nvPr userDrawn="1"/>
          </p:nvSpPr>
          <p:spPr>
            <a:xfrm>
              <a:off x="478972" y="0"/>
              <a:ext cx="8229599" cy="6858000"/>
            </a:xfrm>
            <a:prstGeom prst="homePlat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54D58A11-2D8B-444D-BEF4-0455F8362CE5}"/>
                </a:ext>
              </a:extLst>
            </p:cNvPr>
            <p:cNvSpPr/>
            <p:nvPr userDrawn="1"/>
          </p:nvSpPr>
          <p:spPr>
            <a:xfrm>
              <a:off x="0" y="0"/>
              <a:ext cx="8007748" cy="6858000"/>
            </a:xfrm>
            <a:prstGeom prst="homePlate">
              <a:avLst/>
            </a:prstGeom>
            <a:solidFill>
              <a:srgbClr val="535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EB25EC-C24D-4083-99BC-AA6282656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9601505-205B-4789-ABE3-F35A834071FE}"/>
              </a:ext>
            </a:extLst>
          </p:cNvPr>
          <p:cNvGrpSpPr/>
          <p:nvPr userDrawn="1"/>
        </p:nvGrpSpPr>
        <p:grpSpPr>
          <a:xfrm>
            <a:off x="-19207" y="3429000"/>
            <a:ext cx="8160775" cy="3429000"/>
            <a:chOff x="0" y="0"/>
            <a:chExt cx="8160775" cy="34290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CCABB6E9-1D72-457E-BE30-71366F59F35F}"/>
                </a:ext>
              </a:extLst>
            </p:cNvPr>
            <p:cNvSpPr/>
            <p:nvPr userDrawn="1"/>
          </p:nvSpPr>
          <p:spPr>
            <a:xfrm>
              <a:off x="478973" y="0"/>
              <a:ext cx="7681802" cy="3429000"/>
            </a:xfrm>
            <a:prstGeom prst="homePlate">
              <a:avLst/>
            </a:prstGeom>
            <a:solidFill>
              <a:srgbClr val="128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7C824902-D3CE-4D4A-91AF-B3644551E6D1}"/>
                </a:ext>
              </a:extLst>
            </p:cNvPr>
            <p:cNvSpPr/>
            <p:nvPr userDrawn="1"/>
          </p:nvSpPr>
          <p:spPr>
            <a:xfrm>
              <a:off x="0" y="0"/>
              <a:ext cx="7474718" cy="3429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9E972617-C4EB-41F1-A672-900795E1EB9F}"/>
              </a:ext>
            </a:extLst>
          </p:cNvPr>
          <p:cNvSpPr/>
          <p:nvPr userDrawn="1"/>
        </p:nvSpPr>
        <p:spPr>
          <a:xfrm>
            <a:off x="4061181" y="0"/>
            <a:ext cx="7676160" cy="3429000"/>
          </a:xfrm>
          <a:prstGeom prst="homePlate">
            <a:avLst/>
          </a:prstGeom>
          <a:solidFill>
            <a:srgbClr val="128C99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4D58A11-2D8B-444D-BEF4-0455F8362CE5}"/>
              </a:ext>
            </a:extLst>
          </p:cNvPr>
          <p:cNvSpPr/>
          <p:nvPr userDrawn="1"/>
        </p:nvSpPr>
        <p:spPr>
          <a:xfrm>
            <a:off x="4722773" y="0"/>
            <a:ext cx="7469227" cy="3429000"/>
          </a:xfrm>
          <a:prstGeom prst="homePlat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155FA3-742E-434F-B78B-5609B52B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9601505-205B-4789-ABE3-F35A834071FE}"/>
              </a:ext>
            </a:extLst>
          </p:cNvPr>
          <p:cNvGrpSpPr/>
          <p:nvPr userDrawn="1"/>
        </p:nvGrpSpPr>
        <p:grpSpPr>
          <a:xfrm>
            <a:off x="-19207" y="3429000"/>
            <a:ext cx="8160775" cy="3429000"/>
            <a:chOff x="0" y="0"/>
            <a:chExt cx="8160775" cy="34290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CCABB6E9-1D72-457E-BE30-71366F59F35F}"/>
                </a:ext>
              </a:extLst>
            </p:cNvPr>
            <p:cNvSpPr/>
            <p:nvPr userDrawn="1"/>
          </p:nvSpPr>
          <p:spPr>
            <a:xfrm>
              <a:off x="478973" y="0"/>
              <a:ext cx="7681802" cy="3429000"/>
            </a:xfrm>
            <a:prstGeom prst="homePlat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7C824902-D3CE-4D4A-91AF-B3644551E6D1}"/>
                </a:ext>
              </a:extLst>
            </p:cNvPr>
            <p:cNvSpPr/>
            <p:nvPr userDrawn="1"/>
          </p:nvSpPr>
          <p:spPr>
            <a:xfrm>
              <a:off x="0" y="0"/>
              <a:ext cx="7474718" cy="3429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9E972617-C4EB-41F1-A672-900795E1EB9F}"/>
              </a:ext>
            </a:extLst>
          </p:cNvPr>
          <p:cNvSpPr/>
          <p:nvPr userDrawn="1"/>
        </p:nvSpPr>
        <p:spPr>
          <a:xfrm>
            <a:off x="4061181" y="0"/>
            <a:ext cx="7676160" cy="3429000"/>
          </a:xfrm>
          <a:prstGeom prst="homePlate">
            <a:avLst/>
          </a:prstGeom>
          <a:solidFill>
            <a:srgbClr val="FF990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4D58A11-2D8B-444D-BEF4-0455F8362CE5}"/>
              </a:ext>
            </a:extLst>
          </p:cNvPr>
          <p:cNvSpPr/>
          <p:nvPr userDrawn="1"/>
        </p:nvSpPr>
        <p:spPr>
          <a:xfrm>
            <a:off x="4722773" y="0"/>
            <a:ext cx="7469227" cy="3429000"/>
          </a:xfrm>
          <a:prstGeom prst="homePlat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155FA3-742E-434F-B78B-5609B52B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8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9601505-205B-4789-ABE3-F35A834071FE}"/>
              </a:ext>
            </a:extLst>
          </p:cNvPr>
          <p:cNvGrpSpPr/>
          <p:nvPr userDrawn="1"/>
        </p:nvGrpSpPr>
        <p:grpSpPr>
          <a:xfrm>
            <a:off x="-19207" y="3429000"/>
            <a:ext cx="8160775" cy="3429000"/>
            <a:chOff x="0" y="0"/>
            <a:chExt cx="8160775" cy="34290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CCABB6E9-1D72-457E-BE30-71366F59F35F}"/>
                </a:ext>
              </a:extLst>
            </p:cNvPr>
            <p:cNvSpPr/>
            <p:nvPr userDrawn="1"/>
          </p:nvSpPr>
          <p:spPr>
            <a:xfrm>
              <a:off x="478973" y="0"/>
              <a:ext cx="7681802" cy="3429000"/>
            </a:xfrm>
            <a:prstGeom prst="homePlate">
              <a:avLst/>
            </a:prstGeom>
            <a:solidFill>
              <a:srgbClr val="F5AA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7C824902-D3CE-4D4A-91AF-B3644551E6D1}"/>
                </a:ext>
              </a:extLst>
            </p:cNvPr>
            <p:cNvSpPr/>
            <p:nvPr userDrawn="1"/>
          </p:nvSpPr>
          <p:spPr>
            <a:xfrm>
              <a:off x="0" y="0"/>
              <a:ext cx="7474718" cy="3429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9E972617-C4EB-41F1-A672-900795E1EB9F}"/>
              </a:ext>
            </a:extLst>
          </p:cNvPr>
          <p:cNvSpPr/>
          <p:nvPr userDrawn="1"/>
        </p:nvSpPr>
        <p:spPr>
          <a:xfrm>
            <a:off x="4061181" y="0"/>
            <a:ext cx="7676160" cy="3429000"/>
          </a:xfrm>
          <a:prstGeom prst="homePlate">
            <a:avLst/>
          </a:prstGeom>
          <a:solidFill>
            <a:srgbClr val="128C99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4D58A11-2D8B-444D-BEF4-0455F8362CE5}"/>
              </a:ext>
            </a:extLst>
          </p:cNvPr>
          <p:cNvSpPr/>
          <p:nvPr userDrawn="1"/>
        </p:nvSpPr>
        <p:spPr>
          <a:xfrm>
            <a:off x="4722773" y="0"/>
            <a:ext cx="7469227" cy="3429000"/>
          </a:xfrm>
          <a:prstGeom prst="homePlat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155FA3-742E-434F-B78B-5609B52B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vents.vfu.bg/wp-content/uploads/2016/05/BusinessIntelligence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6" b="16997"/>
          <a:stretch/>
        </p:blipFill>
        <p:spPr bwMode="auto">
          <a:xfrm>
            <a:off x="0" y="1714360"/>
            <a:ext cx="12192000" cy="389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270000" y="1714360"/>
            <a:ext cx="9517679" cy="5143639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60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3632" y="4730262"/>
            <a:ext cx="7658469" cy="1065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923277" y="1982197"/>
            <a:ext cx="7611123" cy="2743200"/>
          </a:xfrm>
          <a:prstGeom prst="rect">
            <a:avLst/>
          </a:prstGeom>
        </p:spPr>
        <p:txBody>
          <a:bodyPr wrap="square" tIns="180000" bIns="180000" anchor="b">
            <a:normAutofit/>
          </a:bodyPr>
          <a:lstStyle>
            <a:lvl1pPr>
              <a:lnSpc>
                <a:spcPct val="100000"/>
              </a:lnSpc>
              <a:defRPr sz="4400" b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0559" y="1703668"/>
            <a:ext cx="4070559" cy="45719"/>
          </a:xfrm>
          <a:prstGeom prst="rect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0" y="1703668"/>
            <a:ext cx="4070559" cy="45719"/>
          </a:xfrm>
          <a:prstGeom prst="rect">
            <a:avLst/>
          </a:prstGeom>
          <a:solidFill>
            <a:srgbClr val="F31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8121441" y="1703668"/>
            <a:ext cx="4070559" cy="45719"/>
          </a:xfrm>
          <a:prstGeom prst="rect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39" y="5884938"/>
            <a:ext cx="720000" cy="720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3B9B88-A73F-9C24-8E25-10D34AD45455}"/>
              </a:ext>
            </a:extLst>
          </p:cNvPr>
          <p:cNvSpPr/>
          <p:nvPr userDrawn="1"/>
        </p:nvSpPr>
        <p:spPr bwMode="auto">
          <a:xfrm>
            <a:off x="441770" y="272709"/>
            <a:ext cx="13481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>
              <a:defRPr/>
            </a:pPr>
            <a:r>
              <a:rPr lang="en-US" sz="2000" b="0" cap="none" spc="0" dirty="0">
                <a:ln w="0"/>
                <a:solidFill>
                  <a:srgbClr val="326699"/>
                </a:solidFill>
                <a:latin typeface="+mj-lt"/>
              </a:rPr>
              <a:t>Present for</a:t>
            </a:r>
            <a:endParaRPr dirty="0">
              <a:solidFill>
                <a:srgbClr val="32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87DEB0-C2C6-4F99-BC53-A4232B3C8032}"/>
              </a:ext>
            </a:extLst>
          </p:cNvPr>
          <p:cNvGrpSpPr/>
          <p:nvPr userDrawn="1"/>
        </p:nvGrpSpPr>
        <p:grpSpPr>
          <a:xfrm>
            <a:off x="3483429" y="0"/>
            <a:ext cx="8708571" cy="6858000"/>
            <a:chOff x="0" y="0"/>
            <a:chExt cx="8708571" cy="6858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CCABB6E9-1D72-457E-BE30-71366F59F35F}"/>
                </a:ext>
              </a:extLst>
            </p:cNvPr>
            <p:cNvSpPr/>
            <p:nvPr userDrawn="1"/>
          </p:nvSpPr>
          <p:spPr>
            <a:xfrm>
              <a:off x="478972" y="0"/>
              <a:ext cx="8229599" cy="6858000"/>
            </a:xfrm>
            <a:prstGeom prst="homePlate">
              <a:avLst/>
            </a:prstGeom>
            <a:solidFill>
              <a:srgbClr val="128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7C824902-D3CE-4D4A-91AF-B3644551E6D1}"/>
                </a:ext>
              </a:extLst>
            </p:cNvPr>
            <p:cNvSpPr/>
            <p:nvPr userDrawn="1"/>
          </p:nvSpPr>
          <p:spPr>
            <a:xfrm>
              <a:off x="0" y="0"/>
              <a:ext cx="8007748" cy="6858000"/>
            </a:xfrm>
            <a:prstGeom prst="homePlate">
              <a:avLst/>
            </a:prstGeom>
            <a:solidFill>
              <a:srgbClr val="535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315573-82A8-4D41-ABB7-3DB52A7D7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5640F-6954-702C-CA8C-88AD4EC30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BDBA55-DC9B-DD3D-7D82-BFD5A8DFD3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18F3B-F758-C313-43F2-2FCF1C2B00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6A3157-4B17-1AC2-9E2A-E9BAB457CE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2B9F03-EBAD-7639-DFD2-212C9DB4FC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9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87DEB0-C2C6-4F99-BC53-A4232B3C8032}"/>
              </a:ext>
            </a:extLst>
          </p:cNvPr>
          <p:cNvGrpSpPr/>
          <p:nvPr userDrawn="1"/>
        </p:nvGrpSpPr>
        <p:grpSpPr>
          <a:xfrm>
            <a:off x="3483429" y="0"/>
            <a:ext cx="8708571" cy="6858000"/>
            <a:chOff x="0" y="0"/>
            <a:chExt cx="8708571" cy="6858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CCABB6E9-1D72-457E-BE30-71366F59F35F}"/>
                </a:ext>
              </a:extLst>
            </p:cNvPr>
            <p:cNvSpPr/>
            <p:nvPr userDrawn="1"/>
          </p:nvSpPr>
          <p:spPr>
            <a:xfrm>
              <a:off x="478972" y="0"/>
              <a:ext cx="8229599" cy="6858000"/>
            </a:xfrm>
            <a:prstGeom prst="homePlat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7C824902-D3CE-4D4A-91AF-B3644551E6D1}"/>
                </a:ext>
              </a:extLst>
            </p:cNvPr>
            <p:cNvSpPr/>
            <p:nvPr userDrawn="1"/>
          </p:nvSpPr>
          <p:spPr>
            <a:xfrm>
              <a:off x="0" y="0"/>
              <a:ext cx="8007748" cy="6858000"/>
            </a:xfrm>
            <a:prstGeom prst="homePlate">
              <a:avLst/>
            </a:prstGeom>
            <a:solidFill>
              <a:srgbClr val="535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315573-82A8-4D41-ABB7-3DB52A7D7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5640F-6954-702C-CA8C-88AD4EC30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BDBA55-DC9B-DD3D-7D82-BFD5A8DFD3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18F3B-F758-C313-43F2-2FCF1C2B00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6A3157-4B17-1AC2-9E2A-E9BAB457CE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2B9F03-EBAD-7639-DFD2-212C9DB4FC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26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bg>
      <p:bgPr>
        <a:solidFill>
          <a:srgbClr val="53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CABB6E9-1D72-457E-BE30-71366F59F35F}"/>
              </a:ext>
            </a:extLst>
          </p:cNvPr>
          <p:cNvSpPr/>
          <p:nvPr userDrawn="1"/>
        </p:nvSpPr>
        <p:spPr>
          <a:xfrm>
            <a:off x="3490183" y="0"/>
            <a:ext cx="8229599" cy="6858000"/>
          </a:xfrm>
          <a:prstGeom prst="homePlate">
            <a:avLst/>
          </a:prstGeom>
          <a:solidFill>
            <a:srgbClr val="157C83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824902-D3CE-4D4A-91AF-B3644551E6D1}"/>
              </a:ext>
            </a:extLst>
          </p:cNvPr>
          <p:cNvSpPr/>
          <p:nvPr userDrawn="1"/>
        </p:nvSpPr>
        <p:spPr>
          <a:xfrm>
            <a:off x="4184252" y="0"/>
            <a:ext cx="8007748" cy="6858000"/>
          </a:xfrm>
          <a:prstGeom prst="homePlat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82021-3E89-49C0-AD77-D253E133DE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12734-6DE5-462C-8757-91B09A8FD2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9310F0-7A61-4B5A-B0CA-4358C34427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34ED5-05A5-4C54-A5D9-831B797DDA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99EA1-1E9A-4787-9835-9BEC779E8F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A30A2-1255-40FA-9177-22A20858EE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4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53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CABB6E9-1D72-457E-BE30-71366F59F35F}"/>
              </a:ext>
            </a:extLst>
          </p:cNvPr>
          <p:cNvSpPr/>
          <p:nvPr userDrawn="1"/>
        </p:nvSpPr>
        <p:spPr>
          <a:xfrm>
            <a:off x="3490183" y="0"/>
            <a:ext cx="8229599" cy="6858000"/>
          </a:xfrm>
          <a:prstGeom prst="homePlate">
            <a:avLst/>
          </a:prstGeom>
          <a:solidFill>
            <a:srgbClr val="FF990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824902-D3CE-4D4A-91AF-B3644551E6D1}"/>
              </a:ext>
            </a:extLst>
          </p:cNvPr>
          <p:cNvSpPr/>
          <p:nvPr userDrawn="1"/>
        </p:nvSpPr>
        <p:spPr>
          <a:xfrm>
            <a:off x="4184252" y="0"/>
            <a:ext cx="8007748" cy="6858000"/>
          </a:xfrm>
          <a:prstGeom prst="homePlat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82021-3E89-49C0-AD77-D253E133DE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12734-6DE5-462C-8757-91B09A8FD2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9310F0-7A61-4B5A-B0CA-4358C34427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34ED5-05A5-4C54-A5D9-831B797DDA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99EA1-1E9A-4787-9835-9BEC779E8F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A30A2-1255-40FA-9177-22A20858EE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92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solidFill>
          <a:srgbClr val="53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CABB6E9-1D72-457E-BE30-71366F59F35F}"/>
              </a:ext>
            </a:extLst>
          </p:cNvPr>
          <p:cNvSpPr/>
          <p:nvPr userDrawn="1"/>
        </p:nvSpPr>
        <p:spPr>
          <a:xfrm>
            <a:off x="499759" y="0"/>
            <a:ext cx="8229599" cy="6858000"/>
          </a:xfrm>
          <a:prstGeom prst="homePlate">
            <a:avLst/>
          </a:prstGeom>
          <a:solidFill>
            <a:srgbClr val="128C99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824902-D3CE-4D4A-91AF-B3644551E6D1}"/>
              </a:ext>
            </a:extLst>
          </p:cNvPr>
          <p:cNvSpPr/>
          <p:nvPr userDrawn="1"/>
        </p:nvSpPr>
        <p:spPr>
          <a:xfrm>
            <a:off x="0" y="0"/>
            <a:ext cx="8007748" cy="6858000"/>
          </a:xfrm>
          <a:prstGeom prst="homePlat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FA443-A905-42EE-835A-D95D91A5D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75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bg>
      <p:bgPr>
        <a:solidFill>
          <a:srgbClr val="53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CABB6E9-1D72-457E-BE30-71366F59F35F}"/>
              </a:ext>
            </a:extLst>
          </p:cNvPr>
          <p:cNvSpPr/>
          <p:nvPr userDrawn="1"/>
        </p:nvSpPr>
        <p:spPr>
          <a:xfrm>
            <a:off x="499759" y="0"/>
            <a:ext cx="8229599" cy="6858000"/>
          </a:xfrm>
          <a:prstGeom prst="homePlate">
            <a:avLst/>
          </a:prstGeom>
          <a:solidFill>
            <a:srgbClr val="FF990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824902-D3CE-4D4A-91AF-B3644551E6D1}"/>
              </a:ext>
            </a:extLst>
          </p:cNvPr>
          <p:cNvSpPr/>
          <p:nvPr userDrawn="1"/>
        </p:nvSpPr>
        <p:spPr>
          <a:xfrm>
            <a:off x="0" y="0"/>
            <a:ext cx="8007748" cy="6858000"/>
          </a:xfrm>
          <a:prstGeom prst="homePlate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FA443-A905-42EE-835A-D95D91A5D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98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FCCB2-9BAD-410E-A89E-6349989E2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23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A1302-2016-80C3-5C6F-175F32A1D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19"/>
            <a:ext cx="12192000" cy="70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47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8723F-5763-48F6-8F09-A5F4537190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019" y="6214636"/>
            <a:ext cx="2464459" cy="4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2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019" y="6214636"/>
            <a:ext cx="2464459" cy="498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CE5B45-1128-1FCC-D518-D99606830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81419"/>
            <a:ext cx="12192000" cy="70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7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9045" y="2532711"/>
            <a:ext cx="11073907" cy="34823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559044" y="1533900"/>
            <a:ext cx="110739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AGENDA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" y="2282485"/>
            <a:ext cx="1220660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515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0DD610-ED95-47C4-A39D-4B8096A8DF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0B2EF-CD1F-446F-96D3-3EE7743CD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EDF9F8-C150-409F-B122-8F25D8FC9B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E9841C-4B8E-4AE6-B190-D2AC4CB734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DE82F2-4023-4562-8549-6A6739C3D7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A6BA7-2925-49F6-8196-C7CCFD41D5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49C28-9AA0-4DDD-9C1E-48ED85509F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9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0DD610-ED95-47C4-A39D-4B8096A8DF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7C83"/>
          </a:solidFill>
          <a:ln>
            <a:solidFill>
              <a:srgbClr val="128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7CD54-27EE-43DD-8E4D-B13ED90303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6A7A3-EFC5-4775-AEA2-50F19F220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B8D83-520D-47AA-920F-1AD36D4E1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909D0-997B-4112-BDEC-255B212E2D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81A34-8139-44A5-8C1D-F2AF9FC6E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14C11-07FB-44C7-B13B-1634789659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93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0DD610-ED95-47C4-A39D-4B8096A8DF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95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7CD54-27EE-43DD-8E4D-B13ED90303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6A7A3-EFC5-4775-AEA2-50F19F220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B8D83-520D-47AA-920F-1AD36D4E1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909D0-997B-4112-BDEC-255B212E2D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81A34-8139-44A5-8C1D-F2AF9FC6EB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14C11-07FB-44C7-B13B-1634789659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62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0DD610-ED95-47C4-A39D-4B8096A8DF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6CBFC-900B-4435-9F0A-372E06684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B1728-0747-4ED9-BA42-97E54F1E10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8523D-D6F6-42B0-A35B-6FD0E9101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4D2D1A-2D0E-4EC3-88C9-919D5E72F6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ED1F3-1FD7-4905-94F5-404255E6059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04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30C24D-AC7D-46B7-B300-E5B8B7CD11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50"/>
          </a:solidFill>
          <a:ln>
            <a:solidFill>
              <a:srgbClr val="535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A20B27E-B988-4090-8AAE-6602AA4518D5}"/>
              </a:ext>
            </a:extLst>
          </p:cNvPr>
          <p:cNvSpPr/>
          <p:nvPr userDrawn="1"/>
        </p:nvSpPr>
        <p:spPr>
          <a:xfrm flipV="1">
            <a:off x="0" y="-4"/>
            <a:ext cx="8889476" cy="2205875"/>
          </a:xfrm>
          <a:prstGeom prst="rtTriangle">
            <a:avLst/>
          </a:prstGeom>
          <a:solidFill>
            <a:srgbClr val="157C83"/>
          </a:solidFill>
          <a:ln>
            <a:solidFill>
              <a:srgbClr val="157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B37E3F30-D214-46F9-8D67-A37DF65280B3}"/>
              </a:ext>
            </a:extLst>
          </p:cNvPr>
          <p:cNvSpPr/>
          <p:nvPr userDrawn="1"/>
        </p:nvSpPr>
        <p:spPr>
          <a:xfrm>
            <a:off x="0" y="4317477"/>
            <a:ext cx="8889476" cy="2540524"/>
          </a:xfrm>
          <a:prstGeom prst="rtTriangle">
            <a:avLst/>
          </a:prstGeom>
          <a:solidFill>
            <a:srgbClr val="128C99"/>
          </a:solidFill>
          <a:ln>
            <a:solidFill>
              <a:srgbClr val="128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732AEF7-EB20-4FDC-BD0E-595B043DC04A}"/>
              </a:ext>
            </a:extLst>
          </p:cNvPr>
          <p:cNvSpPr/>
          <p:nvPr userDrawn="1"/>
        </p:nvSpPr>
        <p:spPr>
          <a:xfrm flipH="1">
            <a:off x="3302524" y="5208310"/>
            <a:ext cx="8889476" cy="1649690"/>
          </a:xfrm>
          <a:prstGeom prst="rtTriangle">
            <a:avLst/>
          </a:prstGeom>
          <a:solidFill>
            <a:srgbClr val="157C83"/>
          </a:solidFill>
          <a:ln>
            <a:solidFill>
              <a:srgbClr val="157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41474F7-284B-48CD-B398-E2E67A061BD5}"/>
              </a:ext>
            </a:extLst>
          </p:cNvPr>
          <p:cNvSpPr/>
          <p:nvPr userDrawn="1"/>
        </p:nvSpPr>
        <p:spPr>
          <a:xfrm flipH="1" flipV="1">
            <a:off x="3302524" y="0"/>
            <a:ext cx="8889476" cy="1649690"/>
          </a:xfrm>
          <a:prstGeom prst="rtTriangle">
            <a:avLst/>
          </a:prstGeom>
          <a:solidFill>
            <a:srgbClr val="128C99"/>
          </a:solidFill>
          <a:ln>
            <a:solidFill>
              <a:srgbClr val="128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689D0-AD8D-4F12-939C-8E3A8DF03DE9}"/>
              </a:ext>
            </a:extLst>
          </p:cNvPr>
          <p:cNvSpPr txBox="1"/>
          <p:nvPr userDrawn="1"/>
        </p:nvSpPr>
        <p:spPr>
          <a:xfrm>
            <a:off x="1091938" y="2340201"/>
            <a:ext cx="4421171" cy="195134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endParaRPr lang="en-ID" sz="3200" b="0" dirty="0">
              <a:latin typeface="Segoe UI Semibold"/>
              <a:cs typeface="Segoe UI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33E050-A486-442E-9030-0C4062076E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000E06-AE75-4CD4-8A9B-9BB6A3C76B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E733F-4A2D-4523-A3DE-14F468098F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06FA72-3150-4E82-AA06-9F5B8B523C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E03D9D-77AF-498A-A05A-1FACD49F2D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80C5DC-F83A-4B71-8834-4EBAE5A208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28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bg>
      <p:bgPr>
        <a:solidFill>
          <a:srgbClr val="F08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30C24D-AC7D-46B7-B300-E5B8B7CD11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50"/>
          </a:solidFill>
          <a:ln>
            <a:solidFill>
              <a:srgbClr val="535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A20B27E-B988-4090-8AAE-6602AA4518D5}"/>
              </a:ext>
            </a:extLst>
          </p:cNvPr>
          <p:cNvSpPr/>
          <p:nvPr userDrawn="1"/>
        </p:nvSpPr>
        <p:spPr>
          <a:xfrm flipV="1">
            <a:off x="0" y="-4"/>
            <a:ext cx="8889476" cy="2205875"/>
          </a:xfrm>
          <a:prstGeom prst="rtTriangle">
            <a:avLst/>
          </a:prstGeom>
          <a:solidFill>
            <a:srgbClr val="F08519"/>
          </a:solidFill>
          <a:ln>
            <a:solidFill>
              <a:srgbClr val="F085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B37E3F30-D214-46F9-8D67-A37DF65280B3}"/>
              </a:ext>
            </a:extLst>
          </p:cNvPr>
          <p:cNvSpPr/>
          <p:nvPr userDrawn="1"/>
        </p:nvSpPr>
        <p:spPr>
          <a:xfrm>
            <a:off x="0" y="4317477"/>
            <a:ext cx="8889476" cy="2540524"/>
          </a:xfrm>
          <a:prstGeom prst="rtTriangle">
            <a:avLst/>
          </a:prstGeom>
          <a:solidFill>
            <a:srgbClr val="F5AA2F"/>
          </a:solidFill>
          <a:ln>
            <a:solidFill>
              <a:srgbClr val="F5AA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732AEF7-EB20-4FDC-BD0E-595B043DC04A}"/>
              </a:ext>
            </a:extLst>
          </p:cNvPr>
          <p:cNvSpPr/>
          <p:nvPr userDrawn="1"/>
        </p:nvSpPr>
        <p:spPr>
          <a:xfrm flipH="1">
            <a:off x="3302524" y="5208310"/>
            <a:ext cx="8889476" cy="1649690"/>
          </a:xfrm>
          <a:prstGeom prst="rtTriangle">
            <a:avLst/>
          </a:prstGeom>
          <a:solidFill>
            <a:srgbClr val="F08519"/>
          </a:solidFill>
          <a:ln>
            <a:solidFill>
              <a:srgbClr val="F085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41474F7-284B-48CD-B398-E2E67A061BD5}"/>
              </a:ext>
            </a:extLst>
          </p:cNvPr>
          <p:cNvSpPr/>
          <p:nvPr userDrawn="1"/>
        </p:nvSpPr>
        <p:spPr>
          <a:xfrm flipH="1" flipV="1">
            <a:off x="3302524" y="0"/>
            <a:ext cx="8889476" cy="1649690"/>
          </a:xfrm>
          <a:prstGeom prst="rtTriangle">
            <a:avLst/>
          </a:prstGeom>
          <a:solidFill>
            <a:srgbClr val="F5AA2F"/>
          </a:solidFill>
          <a:ln>
            <a:solidFill>
              <a:srgbClr val="F5AA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689D0-AD8D-4F12-939C-8E3A8DF03DE9}"/>
              </a:ext>
            </a:extLst>
          </p:cNvPr>
          <p:cNvSpPr txBox="1"/>
          <p:nvPr userDrawn="1"/>
        </p:nvSpPr>
        <p:spPr>
          <a:xfrm>
            <a:off x="1091938" y="2340201"/>
            <a:ext cx="4421171" cy="195134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endParaRPr lang="en-ID" sz="3200" b="0" dirty="0">
              <a:latin typeface="Segoe UI Semibold"/>
              <a:cs typeface="Segoe UI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33E050-A486-442E-9030-0C4062076E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000E06-AE75-4CD4-8A9B-9BB6A3C76B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E733F-4A2D-4523-A3DE-14F468098F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06FA72-3150-4E82-AA06-9F5B8B523C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E03D9D-77AF-498A-A05A-1FACD49F2D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80C5DC-F83A-4B71-8834-4EBAE5A208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7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30C24D-AC7D-46B7-B300-E5B8B7CD11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50"/>
          </a:solidFill>
          <a:ln>
            <a:solidFill>
              <a:srgbClr val="535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732AEF7-EB20-4FDC-BD0E-595B043DC04A}"/>
              </a:ext>
            </a:extLst>
          </p:cNvPr>
          <p:cNvSpPr/>
          <p:nvPr userDrawn="1"/>
        </p:nvSpPr>
        <p:spPr>
          <a:xfrm>
            <a:off x="0" y="5208310"/>
            <a:ext cx="8889476" cy="1649690"/>
          </a:xfrm>
          <a:prstGeom prst="rtTriangle">
            <a:avLst/>
          </a:prstGeom>
          <a:solidFill>
            <a:srgbClr val="157C83"/>
          </a:solidFill>
          <a:ln>
            <a:solidFill>
              <a:srgbClr val="157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41474F7-284B-48CD-B398-E2E67A061BD5}"/>
              </a:ext>
            </a:extLst>
          </p:cNvPr>
          <p:cNvSpPr/>
          <p:nvPr userDrawn="1"/>
        </p:nvSpPr>
        <p:spPr>
          <a:xfrm flipV="1">
            <a:off x="0" y="-5"/>
            <a:ext cx="8889476" cy="1649690"/>
          </a:xfrm>
          <a:prstGeom prst="rtTriangle">
            <a:avLst/>
          </a:prstGeom>
          <a:solidFill>
            <a:srgbClr val="128C99"/>
          </a:solidFill>
          <a:ln>
            <a:solidFill>
              <a:srgbClr val="128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A20B27E-B988-4090-8AAE-6602AA4518D5}"/>
              </a:ext>
            </a:extLst>
          </p:cNvPr>
          <p:cNvSpPr/>
          <p:nvPr userDrawn="1"/>
        </p:nvSpPr>
        <p:spPr>
          <a:xfrm flipH="1" flipV="1">
            <a:off x="3302524" y="-6"/>
            <a:ext cx="8889476" cy="2205875"/>
          </a:xfrm>
          <a:prstGeom prst="rtTriangle">
            <a:avLst/>
          </a:prstGeom>
          <a:solidFill>
            <a:srgbClr val="157C83"/>
          </a:solidFill>
          <a:ln>
            <a:solidFill>
              <a:srgbClr val="157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B37E3F30-D214-46F9-8D67-A37DF65280B3}"/>
              </a:ext>
            </a:extLst>
          </p:cNvPr>
          <p:cNvSpPr/>
          <p:nvPr userDrawn="1"/>
        </p:nvSpPr>
        <p:spPr>
          <a:xfrm flipH="1">
            <a:off x="3302524" y="4317476"/>
            <a:ext cx="8889476" cy="2540524"/>
          </a:xfrm>
          <a:prstGeom prst="rtTriangle">
            <a:avLst/>
          </a:prstGeom>
          <a:solidFill>
            <a:srgbClr val="128C99"/>
          </a:solidFill>
          <a:ln>
            <a:solidFill>
              <a:srgbClr val="128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30341-EA00-4BFF-8142-F3C965ACA8C5}"/>
              </a:ext>
            </a:extLst>
          </p:cNvPr>
          <p:cNvSpPr txBox="1"/>
          <p:nvPr userDrawn="1"/>
        </p:nvSpPr>
        <p:spPr>
          <a:xfrm>
            <a:off x="6768445" y="2380266"/>
            <a:ext cx="4572000" cy="176281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endParaRPr lang="en-ID" sz="3200" b="0" dirty="0">
              <a:latin typeface="Segoe UI Semibold"/>
              <a:cs typeface="Segoe UI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578A6-733B-4D4E-BDAE-78F5B168B9AC}"/>
              </a:ext>
            </a:extLst>
          </p:cNvPr>
          <p:cNvSpPr txBox="1"/>
          <p:nvPr userDrawn="1"/>
        </p:nvSpPr>
        <p:spPr>
          <a:xfrm>
            <a:off x="6363094" y="2429751"/>
            <a:ext cx="4430597" cy="211160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endParaRPr lang="en-ID" sz="1700" b="0" dirty="0">
              <a:latin typeface="Segoe UI Semibold"/>
              <a:cs typeface="Segoe UI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44457-2EB5-4538-9CC3-CB47D4C08952}"/>
              </a:ext>
            </a:extLst>
          </p:cNvPr>
          <p:cNvSpPr txBox="1"/>
          <p:nvPr userDrawn="1"/>
        </p:nvSpPr>
        <p:spPr>
          <a:xfrm>
            <a:off x="6798297" y="2309563"/>
            <a:ext cx="4421171" cy="195134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endParaRPr lang="en-ID" sz="3200" b="0" dirty="0">
              <a:latin typeface="Segoe UI Semibold"/>
              <a:cs typeface="Segoe UI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1659DA-8AFB-4FB6-88C3-453550349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064324-412A-4161-97E2-2D3786F75D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FB1FC4-C2D3-4B7F-9E17-CD035E8276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58DA19-D479-41D5-B023-37075D1E5B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52C55A-ECF6-48EC-BECE-54A19A044E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79CD35-E680-41F1-ABD5-9173E98029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8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30C24D-AC7D-46B7-B300-E5B8B7CD11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50"/>
          </a:solidFill>
          <a:ln>
            <a:solidFill>
              <a:srgbClr val="535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732AEF7-EB20-4FDC-BD0E-595B043DC04A}"/>
              </a:ext>
            </a:extLst>
          </p:cNvPr>
          <p:cNvSpPr/>
          <p:nvPr userDrawn="1"/>
        </p:nvSpPr>
        <p:spPr>
          <a:xfrm>
            <a:off x="0" y="5208310"/>
            <a:ext cx="8889476" cy="1649690"/>
          </a:xfrm>
          <a:prstGeom prst="rtTriangle">
            <a:avLst/>
          </a:prstGeom>
          <a:solidFill>
            <a:srgbClr val="F08519"/>
          </a:solidFill>
          <a:ln>
            <a:solidFill>
              <a:srgbClr val="F085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41474F7-284B-48CD-B398-E2E67A061BD5}"/>
              </a:ext>
            </a:extLst>
          </p:cNvPr>
          <p:cNvSpPr/>
          <p:nvPr userDrawn="1"/>
        </p:nvSpPr>
        <p:spPr>
          <a:xfrm flipV="1">
            <a:off x="0" y="-5"/>
            <a:ext cx="8889476" cy="1649690"/>
          </a:xfrm>
          <a:prstGeom prst="rtTriangle">
            <a:avLst/>
          </a:prstGeom>
          <a:solidFill>
            <a:srgbClr val="F5AA2F"/>
          </a:solidFill>
          <a:ln>
            <a:solidFill>
              <a:srgbClr val="F5AA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A20B27E-B988-4090-8AAE-6602AA4518D5}"/>
              </a:ext>
            </a:extLst>
          </p:cNvPr>
          <p:cNvSpPr/>
          <p:nvPr userDrawn="1"/>
        </p:nvSpPr>
        <p:spPr>
          <a:xfrm flipH="1" flipV="1">
            <a:off x="3302524" y="-6"/>
            <a:ext cx="8889476" cy="2205875"/>
          </a:xfrm>
          <a:prstGeom prst="rtTriangle">
            <a:avLst/>
          </a:prstGeom>
          <a:solidFill>
            <a:srgbClr val="F08519"/>
          </a:solidFill>
          <a:ln>
            <a:solidFill>
              <a:srgbClr val="F085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B37E3F30-D214-46F9-8D67-A37DF65280B3}"/>
              </a:ext>
            </a:extLst>
          </p:cNvPr>
          <p:cNvSpPr/>
          <p:nvPr userDrawn="1"/>
        </p:nvSpPr>
        <p:spPr>
          <a:xfrm flipH="1">
            <a:off x="3302524" y="4317476"/>
            <a:ext cx="8889476" cy="2540524"/>
          </a:xfrm>
          <a:prstGeom prst="rtTriangle">
            <a:avLst/>
          </a:prstGeom>
          <a:solidFill>
            <a:srgbClr val="F5AA2F"/>
          </a:solidFill>
          <a:ln>
            <a:solidFill>
              <a:srgbClr val="F5AA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30341-EA00-4BFF-8142-F3C965ACA8C5}"/>
              </a:ext>
            </a:extLst>
          </p:cNvPr>
          <p:cNvSpPr txBox="1"/>
          <p:nvPr userDrawn="1"/>
        </p:nvSpPr>
        <p:spPr>
          <a:xfrm>
            <a:off x="6768445" y="2380266"/>
            <a:ext cx="4572000" cy="176281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endParaRPr lang="en-ID" sz="3200" b="0" dirty="0">
              <a:latin typeface="Segoe UI Semibold"/>
              <a:cs typeface="Segoe UI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578A6-733B-4D4E-BDAE-78F5B168B9AC}"/>
              </a:ext>
            </a:extLst>
          </p:cNvPr>
          <p:cNvSpPr txBox="1"/>
          <p:nvPr userDrawn="1"/>
        </p:nvSpPr>
        <p:spPr>
          <a:xfrm>
            <a:off x="6363094" y="2429751"/>
            <a:ext cx="4430597" cy="211160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endParaRPr lang="en-ID" sz="1700" b="0" dirty="0">
              <a:latin typeface="Segoe UI Semibold"/>
              <a:cs typeface="Segoe UI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44457-2EB5-4538-9CC3-CB47D4C08952}"/>
              </a:ext>
            </a:extLst>
          </p:cNvPr>
          <p:cNvSpPr txBox="1"/>
          <p:nvPr userDrawn="1"/>
        </p:nvSpPr>
        <p:spPr>
          <a:xfrm>
            <a:off x="6798297" y="2309563"/>
            <a:ext cx="4421171" cy="195134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endParaRPr lang="en-ID" sz="3200" b="0" dirty="0">
              <a:latin typeface="Segoe UI Semibold"/>
              <a:cs typeface="Segoe UI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1659DA-8AFB-4FB6-88C3-453550349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82168"/>
            <a:ext cx="2111604" cy="363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064324-412A-4161-97E2-2D3786F75D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19" y="6256893"/>
            <a:ext cx="1110428" cy="164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FB1FC4-C2D3-4B7F-9E17-CD035E8276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51" y="6497814"/>
            <a:ext cx="1094949" cy="153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58DA19-D479-41D5-B023-37075D1E5B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233458"/>
            <a:ext cx="681160" cy="178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52C55A-ECF6-48EC-BECE-54A19A044E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6" y="6256893"/>
            <a:ext cx="1115414" cy="154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79CD35-E680-41F1-ABD5-9173E98029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6" y="6489393"/>
            <a:ext cx="736482" cy="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96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gradFill flip="none" rotWithShape="1">
          <a:gsLst>
            <a:gs pos="83000">
              <a:srgbClr val="157C83"/>
            </a:gs>
            <a:gs pos="0">
              <a:srgbClr val="333333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48" y="190124"/>
            <a:ext cx="11031205" cy="8283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096343" y="5428265"/>
            <a:ext cx="7934680" cy="479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lang="en-US" sz="1400" b="1" i="0" kern="1200" cap="small" dirty="0">
                <a:solidFill>
                  <a:schemeClr val="bg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6343" y="1626208"/>
            <a:ext cx="7883568" cy="31593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4431" y="971254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>
                <a:solidFill>
                  <a:schemeClr val="bg1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79911" y="420583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>
                <a:solidFill>
                  <a:schemeClr val="bg1">
                    <a:lumMod val="75000"/>
                  </a:scheme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4655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089615"/>
            <a:ext cx="12192000" cy="5037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98650" y="275511"/>
            <a:ext cx="11033905" cy="720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403" y="275519"/>
            <a:ext cx="28517" cy="720000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7059678" y="1626210"/>
            <a:ext cx="4572876" cy="41558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6600"/>
                </a:solidFill>
                <a:latin typeface="+mj-lt"/>
              </a:defRPr>
            </a:lvl1pPr>
            <a:lvl2pPr marL="806431" indent="-342891">
              <a:lnSpc>
                <a:spcPct val="150000"/>
              </a:lnSpc>
              <a:buFont typeface="Wingdings" panose="05000000000000000000" pitchFamily="2" charset="2"/>
              <a:buChar char="ü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20728" indent="0">
              <a:lnSpc>
                <a:spcPct val="150000"/>
              </a:lnSpc>
              <a:buFont typeface="Wingdings" panose="05000000000000000000" pitchFamily="2" charset="2"/>
              <a:buNone/>
              <a:defRPr/>
            </a:lvl3pPr>
            <a:lvl4pPr marL="450839" indent="-450839">
              <a:lnSpc>
                <a:spcPct val="150000"/>
              </a:lnSpc>
              <a:buFont typeface="Courier New" panose="02070309020205020404" pitchFamily="49" charset="0"/>
              <a:buChar char="o"/>
              <a:defRPr/>
            </a:lvl4pPr>
            <a:lvl5pPr marL="450839" indent="-450839">
              <a:lnSpc>
                <a:spcPct val="150000"/>
              </a:lnSpc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98650" y="1626209"/>
            <a:ext cx="5964589" cy="4155865"/>
          </a:xfrm>
          <a:prstGeom prst="rect">
            <a:avLst/>
          </a:prstGeom>
          <a:noFill/>
        </p:spPr>
        <p:txBody>
          <a:bodyPr/>
          <a:lstStyle>
            <a:lvl1pPr marL="463539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581A3B-82F1-43D1-9D53-A1D821F48A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84B3BD-E135-4374-90BB-294434B0EA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093CEC-DAFE-4387-9D83-634347A700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D31918-8535-4298-A7A9-77347CC2BA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36039-10BC-47A0-A864-DEA356E337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uiExpand="1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2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744843" y="2661101"/>
            <a:ext cx="10447157" cy="1057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5795" y="2874312"/>
            <a:ext cx="8796235" cy="63103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2800" b="0">
                <a:solidFill>
                  <a:schemeClr val="accent4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5795" y="3892354"/>
            <a:ext cx="8796235" cy="21053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+mj-lt"/>
              <a:buNone/>
              <a:defRPr sz="20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" y="2661101"/>
            <a:ext cx="1744841" cy="10574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6" y="2830132"/>
            <a:ext cx="71939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 build="allAtOnce"/>
      <p:bldP spid="7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Overvie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078665"/>
            <a:ext cx="12192000" cy="50319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98650" y="275511"/>
            <a:ext cx="11033905" cy="720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403" y="275519"/>
            <a:ext cx="28517" cy="7200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98650" y="1615257"/>
            <a:ext cx="4572876" cy="41558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6600"/>
                </a:solidFill>
              </a:defRPr>
            </a:lvl1pPr>
            <a:lvl2pPr marL="806431" indent="-342891">
              <a:lnSpc>
                <a:spcPct val="150000"/>
              </a:lnSpc>
              <a:buFont typeface="Wingdings" panose="05000000000000000000" pitchFamily="2" charset="2"/>
              <a:buChar char="ü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20728" indent="0">
              <a:lnSpc>
                <a:spcPct val="150000"/>
              </a:lnSpc>
              <a:buFont typeface="Wingdings" panose="05000000000000000000" pitchFamily="2" charset="2"/>
              <a:buNone/>
              <a:defRPr/>
            </a:lvl3pPr>
            <a:lvl4pPr marL="450839" indent="-450839">
              <a:lnSpc>
                <a:spcPct val="150000"/>
              </a:lnSpc>
              <a:buFont typeface="Courier New" panose="02070309020205020404" pitchFamily="49" charset="0"/>
              <a:buChar char="o"/>
              <a:defRPr/>
            </a:lvl4pPr>
            <a:lvl5pPr marL="450839" indent="-450839">
              <a:lnSpc>
                <a:spcPct val="150000"/>
              </a:lnSpc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667966" y="1615256"/>
            <a:ext cx="5964589" cy="4155865"/>
          </a:xfrm>
          <a:prstGeom prst="rect">
            <a:avLst/>
          </a:prstGeom>
          <a:noFill/>
        </p:spPr>
        <p:txBody>
          <a:bodyPr/>
          <a:lstStyle>
            <a:lvl1pPr marL="463539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E103AD-955D-4FF6-B58A-E6B4152A76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CC066-50DE-44E5-989C-A7BCD3D27D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C7C620-F9BA-40C8-9DA8-4D727D7040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A85E6A-9FA2-4294-A9BA-DAAC0BFD6B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09A76F-5B74-4140-AE50-A6F18641CAA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uiExpand="1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095091"/>
            <a:ext cx="12192000" cy="50319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10" y="2127738"/>
            <a:ext cx="6720421" cy="322095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228053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DISCUSSION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646D3D-3D89-4BC0-96B2-595759B7EF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8BCE17-F4C6-40C8-9001-E666107937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ECAD25-ECEB-4055-88E5-F4A7D4E7CC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D8E38-6A37-4EA4-A1C9-B2D4AE2420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E878B-6393-4191-92F0-E95DC411A2A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157C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97887" y="4504768"/>
            <a:ext cx="11397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PT. OTKA TEKNO ADITAMA</a:t>
            </a:r>
          </a:p>
          <a:p>
            <a:pPr algn="l"/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Setiabudi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2 Building 2nd floor Suite 207 B-C. Jl. H. R.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Rasuna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Said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Kav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. 62. </a:t>
            </a:r>
            <a:br>
              <a:rPr lang="en-US" sz="14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Jakarta 12920 ~ Indonesia</a:t>
            </a:r>
          </a:p>
          <a:p>
            <a:pPr algn="l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T: 021-52900828 - F: 021-52971875</a:t>
            </a:r>
            <a:br>
              <a:rPr lang="en-US" sz="14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Website: http://www.otka.co.id - Email: info@otka.co.id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2535133"/>
            <a:ext cx="12192000" cy="1773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397887" y="2913904"/>
            <a:ext cx="110739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60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/>
              </a:rPr>
              <a:t>THANK YOU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" y="1001270"/>
            <a:ext cx="3603572" cy="1337435"/>
            <a:chOff x="1" y="1001270"/>
            <a:chExt cx="3603572" cy="1337435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777" y="1001270"/>
              <a:ext cx="964016" cy="972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1" y="2030928"/>
              <a:ext cx="36035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dirty="0">
                  <a:solidFill>
                    <a:schemeClr val="bg1">
                      <a:lumMod val="85000"/>
                    </a:schemeClr>
                  </a:solidFill>
                </a:rPr>
                <a:t>now &amp; tomorrow partner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6121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rgbClr val="32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173402" y="3855499"/>
            <a:ext cx="300407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HEAD</a:t>
            </a:r>
            <a:r>
              <a:rPr lang="en-US" sz="1600" b="1" baseline="0" dirty="0">
                <a:solidFill>
                  <a:schemeClr val="bg1"/>
                </a:solidFill>
              </a:rPr>
              <a:t> OFFICE</a:t>
            </a:r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en-US" sz="1400" dirty="0" err="1">
                <a:solidFill>
                  <a:schemeClr val="bg1"/>
                </a:solidFill>
              </a:rPr>
              <a:t>Setiabudi</a:t>
            </a:r>
            <a:r>
              <a:rPr lang="en-US" sz="1400" dirty="0">
                <a:solidFill>
                  <a:schemeClr val="bg1"/>
                </a:solidFill>
              </a:rPr>
              <a:t> 2 Building 2nd floor Suite 207 B-C. Jl. H. R. </a:t>
            </a:r>
            <a:r>
              <a:rPr lang="en-US" sz="1400" dirty="0" err="1">
                <a:solidFill>
                  <a:schemeClr val="bg1"/>
                </a:solidFill>
              </a:rPr>
              <a:t>Rasuna</a:t>
            </a:r>
            <a:r>
              <a:rPr lang="en-US" sz="1400" dirty="0">
                <a:solidFill>
                  <a:schemeClr val="bg1"/>
                </a:solidFill>
              </a:rPr>
              <a:t> Said </a:t>
            </a:r>
            <a:r>
              <a:rPr lang="en-US" sz="1400" dirty="0" err="1">
                <a:solidFill>
                  <a:schemeClr val="bg1"/>
                </a:solidFill>
              </a:rPr>
              <a:t>Kav</a:t>
            </a:r>
            <a:r>
              <a:rPr lang="en-US" sz="1400" dirty="0">
                <a:solidFill>
                  <a:schemeClr val="bg1"/>
                </a:solidFill>
              </a:rPr>
              <a:t>. 62. Jakarta 12920 ~ Indonesia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1951757"/>
            <a:ext cx="12192000" cy="1773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397887" y="2330528"/>
            <a:ext cx="110739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6000" b="0" cap="none" spc="0" dirty="0">
                <a:ln w="0"/>
                <a:solidFill>
                  <a:srgbClr val="326699"/>
                </a:solidFill>
                <a:effectLst/>
              </a:rPr>
              <a:t>THANK YOU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85989" y="417894"/>
            <a:ext cx="3603572" cy="1337435"/>
            <a:chOff x="1" y="1001270"/>
            <a:chExt cx="3603572" cy="1337435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777" y="1001270"/>
              <a:ext cx="964016" cy="972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1" y="2030928"/>
              <a:ext cx="36035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dirty="0">
                  <a:solidFill>
                    <a:schemeClr val="bg1">
                      <a:lumMod val="85000"/>
                    </a:schemeClr>
                  </a:solidFill>
                </a:rPr>
                <a:t>now &amp; tomorrow partner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91F600A-A404-9291-100F-B48CEE702296}"/>
              </a:ext>
            </a:extLst>
          </p:cNvPr>
          <p:cNvSpPr/>
          <p:nvPr userDrawn="1"/>
        </p:nvSpPr>
        <p:spPr>
          <a:xfrm>
            <a:off x="4526602" y="3855499"/>
            <a:ext cx="3492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WORKSHOP</a:t>
            </a:r>
          </a:p>
          <a:p>
            <a:pPr algn="l"/>
            <a:r>
              <a:rPr lang="en-US" sz="1400" b="0" dirty="0">
                <a:solidFill>
                  <a:schemeClr val="bg1"/>
                </a:solidFill>
              </a:rPr>
              <a:t>Ruko </a:t>
            </a:r>
            <a:r>
              <a:rPr lang="en-US" sz="1400" b="0" dirty="0" err="1">
                <a:solidFill>
                  <a:schemeClr val="bg1"/>
                </a:solidFill>
              </a:rPr>
              <a:t>Jatiwaringin</a:t>
            </a:r>
            <a:r>
              <a:rPr lang="en-US" sz="1400" b="0" dirty="0">
                <a:solidFill>
                  <a:schemeClr val="bg1"/>
                </a:solidFill>
              </a:rPr>
              <a:t> Junction, </a:t>
            </a:r>
            <a:r>
              <a:rPr lang="en-US" sz="1400" b="0" dirty="0" err="1">
                <a:solidFill>
                  <a:schemeClr val="bg1"/>
                </a:solidFill>
              </a:rPr>
              <a:t>Jl.Jatiwaringin</a:t>
            </a:r>
            <a:r>
              <a:rPr lang="en-US" sz="1400" b="0" dirty="0">
                <a:solidFill>
                  <a:schemeClr val="bg1"/>
                </a:solidFill>
              </a:rPr>
              <a:t> Raya No. 24 </a:t>
            </a:r>
            <a:r>
              <a:rPr lang="en-US" sz="1400" b="0" dirty="0" err="1">
                <a:solidFill>
                  <a:schemeClr val="bg1"/>
                </a:solidFill>
              </a:rPr>
              <a:t>Kav</a:t>
            </a:r>
            <a:r>
              <a:rPr lang="en-US" sz="1400" b="0" dirty="0">
                <a:solidFill>
                  <a:schemeClr val="bg1"/>
                </a:solidFill>
              </a:rPr>
              <a:t> 5, RT.5/ RW.5, </a:t>
            </a:r>
            <a:r>
              <a:rPr lang="en-US" sz="1400" b="0" dirty="0" err="1">
                <a:solidFill>
                  <a:schemeClr val="bg1"/>
                </a:solidFill>
              </a:rPr>
              <a:t>Cipinang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  <a:r>
              <a:rPr lang="en-US" sz="1400" b="0" dirty="0" err="1">
                <a:solidFill>
                  <a:schemeClr val="bg1"/>
                </a:solidFill>
              </a:rPr>
              <a:t>Melayu</a:t>
            </a:r>
            <a:r>
              <a:rPr lang="en-US" sz="1400" b="0" dirty="0">
                <a:solidFill>
                  <a:schemeClr val="bg1"/>
                </a:solidFill>
              </a:rPr>
              <a:t>, </a:t>
            </a:r>
            <a:r>
              <a:rPr lang="en-US" sz="1400" b="0" dirty="0" err="1">
                <a:solidFill>
                  <a:schemeClr val="bg1"/>
                </a:solidFill>
              </a:rPr>
              <a:t>Kec</a:t>
            </a:r>
            <a:r>
              <a:rPr lang="en-US" sz="1400" b="0" dirty="0">
                <a:solidFill>
                  <a:schemeClr val="bg1"/>
                </a:solidFill>
              </a:rPr>
              <a:t>. </a:t>
            </a:r>
            <a:r>
              <a:rPr lang="en-US" sz="1400" b="0" dirty="0" err="1">
                <a:solidFill>
                  <a:schemeClr val="bg1"/>
                </a:solidFill>
              </a:rPr>
              <a:t>Makasar</a:t>
            </a:r>
            <a:r>
              <a:rPr lang="en-US" sz="1400" b="0" dirty="0">
                <a:solidFill>
                  <a:schemeClr val="bg1"/>
                </a:solidFill>
              </a:rPr>
              <a:t>, Daerah </a:t>
            </a:r>
            <a:r>
              <a:rPr lang="en-US" sz="1400" b="0" dirty="0" err="1">
                <a:solidFill>
                  <a:schemeClr val="bg1"/>
                </a:solidFill>
              </a:rPr>
              <a:t>Khusus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  <a:r>
              <a:rPr lang="en-US" sz="1400" b="0" dirty="0" err="1">
                <a:solidFill>
                  <a:schemeClr val="bg1"/>
                </a:solidFill>
              </a:rPr>
              <a:t>Ibukota</a:t>
            </a:r>
            <a:r>
              <a:rPr lang="en-US" sz="1400" b="0" dirty="0">
                <a:solidFill>
                  <a:schemeClr val="bg1"/>
                </a:solidFill>
              </a:rPr>
              <a:t> Jakarta - 13620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23A5B5-1753-1990-1DED-7D1CBA9004D2}"/>
              </a:ext>
            </a:extLst>
          </p:cNvPr>
          <p:cNvSpPr/>
          <p:nvPr userDrawn="1"/>
        </p:nvSpPr>
        <p:spPr>
          <a:xfrm>
            <a:off x="8368475" y="3832896"/>
            <a:ext cx="3492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CONTACT</a:t>
            </a:r>
          </a:p>
          <a:p>
            <a:pPr algn="l"/>
            <a:r>
              <a:rPr lang="en-US" sz="1400" b="0" dirty="0">
                <a:solidFill>
                  <a:schemeClr val="bg1"/>
                </a:solidFill>
              </a:rPr>
              <a:t>Phone. +62 (21) 52900828</a:t>
            </a:r>
          </a:p>
          <a:p>
            <a:pPr algn="l"/>
            <a:r>
              <a:rPr lang="en-US" sz="1400" b="0" dirty="0">
                <a:solidFill>
                  <a:schemeClr val="bg1"/>
                </a:solidFill>
              </a:rPr>
              <a:t>Fax. +62 (21) 52971875</a:t>
            </a:r>
          </a:p>
          <a:p>
            <a:pPr algn="l"/>
            <a:r>
              <a:rPr lang="fr-FR" sz="1400" b="0" dirty="0">
                <a:solidFill>
                  <a:schemeClr val="bg1"/>
                </a:solidFill>
              </a:rPr>
              <a:t>Mail: info@otka.co.id</a:t>
            </a:r>
          </a:p>
          <a:p>
            <a:pPr algn="l"/>
            <a:r>
              <a:rPr lang="fr-FR" sz="1400" b="0" dirty="0" err="1">
                <a:solidFill>
                  <a:schemeClr val="bg1"/>
                </a:solidFill>
              </a:rPr>
              <a:t>Website</a:t>
            </a:r>
            <a:r>
              <a:rPr lang="fr-FR" sz="1400" b="0" dirty="0">
                <a:solidFill>
                  <a:schemeClr val="bg1"/>
                </a:solidFill>
              </a:rPr>
              <a:t>: https://www.otka.co.id/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BA77E4-6EAC-1D6F-1DE6-7B21C253BF65}"/>
              </a:ext>
            </a:extLst>
          </p:cNvPr>
          <p:cNvSpPr/>
          <p:nvPr userDrawn="1"/>
        </p:nvSpPr>
        <p:spPr>
          <a:xfrm>
            <a:off x="1173402" y="4970919"/>
            <a:ext cx="2083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Service &amp; Support</a:t>
            </a:r>
          </a:p>
          <a:p>
            <a:pPr algn="l"/>
            <a:r>
              <a:rPr lang="en-US" sz="1400" b="0" dirty="0">
                <a:solidFill>
                  <a:schemeClr val="bg1"/>
                </a:solidFill>
              </a:rPr>
              <a:t>support@otka.co.id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08AC56-B468-B4DB-5F41-95D41F21E54C}"/>
              </a:ext>
            </a:extLst>
          </p:cNvPr>
          <p:cNvSpPr/>
          <p:nvPr userDrawn="1"/>
        </p:nvSpPr>
        <p:spPr>
          <a:xfrm>
            <a:off x="1173402" y="5513829"/>
            <a:ext cx="2182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ID" sz="1400" b="1" dirty="0">
                <a:solidFill>
                  <a:schemeClr val="bg1"/>
                </a:solidFill>
              </a:rPr>
              <a:t>Sales &amp; Marketing</a:t>
            </a:r>
          </a:p>
          <a:p>
            <a:pPr algn="l"/>
            <a:r>
              <a:rPr lang="en-ID" sz="1400" b="0" dirty="0">
                <a:solidFill>
                  <a:schemeClr val="bg1"/>
                </a:solidFill>
              </a:rPr>
              <a:t>marketing@otka.co.id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04A6E8-E1D2-74B8-4DAC-C5D1C60C1B67}"/>
              </a:ext>
            </a:extLst>
          </p:cNvPr>
          <p:cNvSpPr/>
          <p:nvPr userDrawn="1"/>
        </p:nvSpPr>
        <p:spPr>
          <a:xfrm>
            <a:off x="1173402" y="6046907"/>
            <a:ext cx="2486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b="1" dirty="0">
                <a:solidFill>
                  <a:schemeClr val="bg1"/>
                </a:solidFill>
              </a:rPr>
              <a:t>Finance &amp; </a:t>
            </a:r>
            <a:r>
              <a:rPr lang="fr-FR" sz="1400" b="1" dirty="0" err="1">
                <a:solidFill>
                  <a:schemeClr val="bg1"/>
                </a:solidFill>
              </a:rPr>
              <a:t>Accounting</a:t>
            </a:r>
            <a:endParaRPr lang="fr-FR" sz="1400" b="1" dirty="0">
              <a:solidFill>
                <a:schemeClr val="bg1"/>
              </a:solidFill>
            </a:endParaRPr>
          </a:p>
          <a:p>
            <a:pPr algn="l"/>
            <a:r>
              <a:rPr lang="fr-FR" sz="1400" b="0" dirty="0">
                <a:solidFill>
                  <a:schemeClr val="bg1"/>
                </a:solidFill>
              </a:rPr>
              <a:t>finance@otka.co.id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89CEE4-2FA8-25D9-2B4F-8959EE084113}"/>
              </a:ext>
            </a:extLst>
          </p:cNvPr>
          <p:cNvGrpSpPr/>
          <p:nvPr userDrawn="1"/>
        </p:nvGrpSpPr>
        <p:grpSpPr>
          <a:xfrm>
            <a:off x="4647252" y="5507479"/>
            <a:ext cx="1252017" cy="984012"/>
            <a:chOff x="5680315" y="5540110"/>
            <a:chExt cx="1252017" cy="9840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052EAF-0E78-38C0-5E0B-33702744C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315" y="5540110"/>
              <a:ext cx="1203071" cy="17875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682FB9-78CA-B66D-D5A7-74C751742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281" y="6090187"/>
              <a:ext cx="1193140" cy="1674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697AEC-8940-B435-DC83-538F0014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281" y="6351039"/>
              <a:ext cx="1247051" cy="17308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32481A-DF84-FEBF-128E-4CFBDB7749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281" y="5812311"/>
              <a:ext cx="821437" cy="184433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179F92-7B32-4243-C51F-5E82707E1E9A}"/>
              </a:ext>
            </a:extLst>
          </p:cNvPr>
          <p:cNvSpPr/>
          <p:nvPr userDrawn="1"/>
        </p:nvSpPr>
        <p:spPr>
          <a:xfrm>
            <a:off x="4526602" y="5115403"/>
            <a:ext cx="2083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SOCIAL</a:t>
            </a:r>
            <a:r>
              <a:rPr lang="en-US" sz="1400" b="1" baseline="0" dirty="0">
                <a:solidFill>
                  <a:schemeClr val="bg1"/>
                </a:solidFill>
              </a:rPr>
              <a:t> MEDIA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94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5" grpId="0"/>
      <p:bldP spid="8" grpId="0"/>
      <p:bldP spid="12" grpId="0"/>
      <p:bldP spid="13" grpId="0"/>
      <p:bldP spid="14" grpId="0"/>
      <p:bldP spid="3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32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744843" y="2661101"/>
            <a:ext cx="10447157" cy="1057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5795" y="2874312"/>
            <a:ext cx="8796235" cy="63103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2800" b="0">
                <a:solidFill>
                  <a:schemeClr val="accent4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5795" y="3892354"/>
            <a:ext cx="8796235" cy="21053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+mj-lt"/>
              <a:buNone/>
              <a:defRPr sz="20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" y="2661101"/>
            <a:ext cx="1744841" cy="10574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6" y="2830132"/>
            <a:ext cx="71939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6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 build="allAtOnce"/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744843" y="2661101"/>
            <a:ext cx="10447157" cy="1057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5795" y="2874312"/>
            <a:ext cx="8796235" cy="63103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2800" b="0">
                <a:solidFill>
                  <a:schemeClr val="accent4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5795" y="3892354"/>
            <a:ext cx="8796235" cy="21053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+mj-lt"/>
              <a:buNone/>
              <a:defRPr sz="20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" y="2661101"/>
            <a:ext cx="1744841" cy="10574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6" y="2830132"/>
            <a:ext cx="71939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 build="allAtOnce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744843" y="2661101"/>
            <a:ext cx="10447157" cy="1057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5795" y="2874312"/>
            <a:ext cx="8796235" cy="63103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2800" b="0">
                <a:solidFill>
                  <a:schemeClr val="accent4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5795" y="3892354"/>
            <a:ext cx="8796235" cy="21053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+mj-lt"/>
              <a:buNone/>
              <a:defRPr sz="200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" y="2661101"/>
            <a:ext cx="1744841" cy="10574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6" y="2830132"/>
            <a:ext cx="71939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 build="allAtOnce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6839" y="451413"/>
            <a:ext cx="11677084" cy="76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0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56839" y="279784"/>
            <a:ext cx="11677084" cy="45719"/>
            <a:chOff x="256837" y="279774"/>
            <a:chExt cx="11677084" cy="45719"/>
          </a:xfrm>
          <a:solidFill>
            <a:srgbClr val="535150"/>
          </a:solidFill>
        </p:grpSpPr>
        <p:sp>
          <p:nvSpPr>
            <p:cNvPr id="10" name="Rectangle 9"/>
            <p:cNvSpPr/>
            <p:nvPr/>
          </p:nvSpPr>
          <p:spPr>
            <a:xfrm>
              <a:off x="256837" y="279774"/>
              <a:ext cx="294322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0062" y="279774"/>
              <a:ext cx="294322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43288" y="279774"/>
              <a:ext cx="2943224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86513" y="279774"/>
              <a:ext cx="284740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D21E6A9-AE1D-4D3C-AE59-0B48C1195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655" y="1522761"/>
            <a:ext cx="11400688" cy="44296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3EC520-FBC8-459E-8F5C-19A07D93C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874F56-05DE-489B-8FED-4EFFF87D60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34A6BE-87FA-4F21-875E-E13394B266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C85D90-124B-4197-A87B-FF46E3E501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449ED-55C5-4E51-919A-25A39EEB5E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236057" y="1463041"/>
            <a:ext cx="10396507" cy="4486346"/>
          </a:xfrm>
          <a:prstGeom prst="rect">
            <a:avLst/>
          </a:prstGeom>
        </p:spPr>
        <p:txBody>
          <a:bodyPr/>
          <a:lstStyle>
            <a:lvl1pPr marL="450839" indent="-450839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rgbClr val="C00000"/>
                </a:solidFill>
                <a:latin typeface="+mj-lt"/>
              </a:defRPr>
            </a:lvl1pPr>
            <a:lvl2pPr marL="749289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20728" indent="0">
              <a:lnSpc>
                <a:spcPct val="150000"/>
              </a:lnSpc>
              <a:buFont typeface="Wingdings" panose="05000000000000000000" pitchFamily="2" charset="2"/>
              <a:buNone/>
              <a:defRPr/>
            </a:lvl3pPr>
            <a:lvl4pPr marL="450839" indent="-450839">
              <a:lnSpc>
                <a:spcPct val="150000"/>
              </a:lnSpc>
              <a:buFont typeface="Courier New" panose="02070309020205020404" pitchFamily="49" charset="0"/>
              <a:buChar char="o"/>
              <a:defRPr/>
            </a:lvl4pPr>
            <a:lvl5pPr marL="450839" indent="-450839">
              <a:lnSpc>
                <a:spcPct val="150000"/>
              </a:lnSpc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9" y="6214636"/>
            <a:ext cx="2464459" cy="498223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34975" y="152222"/>
            <a:ext cx="9197589" cy="953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7F30E-B4BE-41E3-AC01-FBE42DA70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0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999633-0D7E-435C-A7AF-8A7F1351D4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6" y="6214636"/>
            <a:ext cx="749078" cy="20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765949-BF22-42FA-8CD1-1CBEA510FE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320" y="6249854"/>
            <a:ext cx="1192023" cy="172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B14E0-CF13-41ED-90B7-2402F964DE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6485428"/>
            <a:ext cx="781588" cy="169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44611-FC2C-47D9-857E-CFE7CBB2B9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6248500"/>
            <a:ext cx="1148677" cy="17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057615-4209-42B9-9002-F7ADBBC7B8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6469174"/>
            <a:ext cx="1167641" cy="1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1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355" y="0"/>
            <a:ext cx="11225701" cy="12595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98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66" r:id="rId3"/>
    <p:sldLayoutId id="2147483674" r:id="rId4"/>
    <p:sldLayoutId id="2147483711" r:id="rId5"/>
    <p:sldLayoutId id="2147483690" r:id="rId6"/>
    <p:sldLayoutId id="2147483712" r:id="rId7"/>
    <p:sldLayoutId id="2147483671" r:id="rId8"/>
    <p:sldLayoutId id="2147483679" r:id="rId9"/>
    <p:sldLayoutId id="2147483714" r:id="rId10"/>
    <p:sldLayoutId id="2147483713" r:id="rId11"/>
    <p:sldLayoutId id="2147483676" r:id="rId12"/>
    <p:sldLayoutId id="2147483693" r:id="rId13"/>
    <p:sldLayoutId id="2147483699" r:id="rId14"/>
    <p:sldLayoutId id="2147483697" r:id="rId15"/>
    <p:sldLayoutId id="2147483700" r:id="rId16"/>
    <p:sldLayoutId id="2147483698" r:id="rId17"/>
    <p:sldLayoutId id="2147483701" r:id="rId18"/>
    <p:sldLayoutId id="2147483715" r:id="rId19"/>
    <p:sldLayoutId id="2147483694" r:id="rId20"/>
    <p:sldLayoutId id="2147483702" r:id="rId21"/>
    <p:sldLayoutId id="2147483703" r:id="rId22"/>
    <p:sldLayoutId id="2147483695" r:id="rId23"/>
    <p:sldLayoutId id="2147483696" r:id="rId24"/>
    <p:sldLayoutId id="2147483704" r:id="rId25"/>
    <p:sldLayoutId id="2147483692" r:id="rId26"/>
    <p:sldLayoutId id="2147483705" r:id="rId27"/>
    <p:sldLayoutId id="2147483691" r:id="rId28"/>
    <p:sldLayoutId id="2147483706" r:id="rId29"/>
    <p:sldLayoutId id="2147483687" r:id="rId30"/>
    <p:sldLayoutId id="2147483688" r:id="rId31"/>
    <p:sldLayoutId id="2147483707" r:id="rId32"/>
    <p:sldLayoutId id="2147483689" r:id="rId33"/>
    <p:sldLayoutId id="2147483685" r:id="rId34"/>
    <p:sldLayoutId id="2147483708" r:id="rId35"/>
    <p:sldLayoutId id="2147483686" r:id="rId36"/>
    <p:sldLayoutId id="2147483709" r:id="rId37"/>
    <p:sldLayoutId id="2147483677" r:id="rId38"/>
    <p:sldLayoutId id="2147483681" r:id="rId39"/>
    <p:sldLayoutId id="2147483682" r:id="rId40"/>
    <p:sldLayoutId id="2147483684" r:id="rId41"/>
    <p:sldLayoutId id="2147483683" r:id="rId42"/>
    <p:sldLayoutId id="2147483710" r:id="rId4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377" indent="-450839" algn="l" defTabSz="914377" rtl="0" eaLnBrk="1" latinLnBrk="0" hangingPunct="1">
        <a:lnSpc>
          <a:spcPct val="150000"/>
        </a:lnSpc>
        <a:spcBef>
          <a:spcPts val="1000"/>
        </a:spcBef>
        <a:buClr>
          <a:schemeClr val="bg1">
            <a:lumMod val="50000"/>
          </a:schemeClr>
        </a:buClr>
        <a:buFont typeface="Wingdings" panose="05000000000000000000" pitchFamily="2" charset="2"/>
        <a:buChar char="q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377916" indent="-228594" algn="l" defTabSz="914377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1.png"/><Relationship Id="rId12" Type="http://schemas.openxmlformats.org/officeDocument/2006/relationships/image" Target="../media/image9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5" Type="http://schemas.openxmlformats.org/officeDocument/2006/relationships/slide" Target="slide15.xml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g"/><Relationship Id="rId7" Type="http://schemas.openxmlformats.org/officeDocument/2006/relationships/image" Target="../media/image138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7.jpe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fif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6.jfif"/><Relationship Id="rId4" Type="http://schemas.openxmlformats.org/officeDocument/2006/relationships/image" Target="../media/image12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11534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A20F26-B10A-8F8F-9520-92A6BCE609BF}"/>
              </a:ext>
            </a:extLst>
          </p:cNvPr>
          <p:cNvSpPr txBox="1"/>
          <p:nvPr/>
        </p:nvSpPr>
        <p:spPr>
          <a:xfrm>
            <a:off x="776405" y="886353"/>
            <a:ext cx="4074995" cy="508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u="none" dirty="0"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Professional Services</a:t>
            </a:r>
            <a:endParaRPr lang="en-ID" sz="1100" u="none" dirty="0">
              <a:effectLst/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370D1-352A-16D8-BB6B-59612E8C5C70}"/>
              </a:ext>
            </a:extLst>
          </p:cNvPr>
          <p:cNvSpPr txBox="1"/>
          <p:nvPr/>
        </p:nvSpPr>
        <p:spPr>
          <a:xfrm>
            <a:off x="776405" y="1791451"/>
            <a:ext cx="5573595" cy="3173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Semua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industri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berada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bawah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tekanan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besar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berbuat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banyak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sedikit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effort.</a:t>
            </a:r>
            <a:endParaRPr lang="en-ID" sz="16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Kehandalan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sebuah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produk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sebagai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alat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menunjang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tidaklah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semata-mata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terbebas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peran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manusia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implementasi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dan maintenance.</a:t>
            </a:r>
            <a:endParaRPr lang="en-ID" sz="16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jasa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yang kami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kelola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kami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yakin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bahwa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kami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berkontribusi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hal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layanan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kepuasan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pelanggan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fokus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kegiatan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inti.</a:t>
            </a:r>
            <a:endParaRPr lang="en-ID" sz="16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A1CFF54-19FB-5792-FC67-DBF028DC3D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924132"/>
              </p:ext>
            </p:extLst>
          </p:nvPr>
        </p:nvGraphicFramePr>
        <p:xfrm>
          <a:off x="6698863" y="911753"/>
          <a:ext cx="3319732" cy="183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032381" imgH="1699048" progId="Paint.Picture">
                  <p:embed/>
                </p:oleObj>
              </mc:Choice>
              <mc:Fallback>
                <p:oleObj name="Bitmap Image" r:id="rId2" imgW="3032381" imgH="169904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8863" y="911753"/>
                        <a:ext cx="3319732" cy="18375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F5F39F2-71FD-4E63-B1DB-CC16A9863B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121916"/>
              </p:ext>
            </p:extLst>
          </p:nvPr>
        </p:nvGraphicFramePr>
        <p:xfrm>
          <a:off x="8559800" y="3494652"/>
          <a:ext cx="2628900" cy="1879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560542" imgH="1783235" progId="Paint.Picture">
                  <p:embed/>
                </p:oleObj>
              </mc:Choice>
              <mc:Fallback>
                <p:oleObj name="Bitmap Image" r:id="rId4" imgW="2560542" imgH="178323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9800" y="3494652"/>
                        <a:ext cx="2628900" cy="1879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E7681CB-6256-15ED-C946-08EAA8155217}"/>
              </a:ext>
            </a:extLst>
          </p:cNvPr>
          <p:cNvSpPr txBox="1"/>
          <p:nvPr/>
        </p:nvSpPr>
        <p:spPr>
          <a:xfrm>
            <a:off x="6841079" y="2749327"/>
            <a:ext cx="303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5B9BD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Project Management</a:t>
            </a:r>
            <a:endParaRPr lang="en-ID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B7FBB-336D-F273-53FA-1263CC93780A}"/>
              </a:ext>
            </a:extLst>
          </p:cNvPr>
          <p:cNvSpPr txBox="1"/>
          <p:nvPr/>
        </p:nvSpPr>
        <p:spPr>
          <a:xfrm>
            <a:off x="8439150" y="5374349"/>
            <a:ext cx="287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5B9BD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Planning &amp; Implementation</a:t>
            </a:r>
            <a:endParaRPr lang="en-ID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414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2DA8D7-B335-4A3E-8750-748376704347}"/>
              </a:ext>
            </a:extLst>
          </p:cNvPr>
          <p:cNvSpPr/>
          <p:nvPr/>
        </p:nvSpPr>
        <p:spPr>
          <a:xfrm>
            <a:off x="6662811" y="1116531"/>
            <a:ext cx="4568406" cy="4966635"/>
          </a:xfrm>
          <a:prstGeom prst="rect">
            <a:avLst/>
          </a:prstGeom>
          <a:solidFill>
            <a:srgbClr val="FF9999">
              <a:alpha val="20000"/>
            </a:srgb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5593B65-0758-656F-3864-0A08AADE4D57}"/>
              </a:ext>
            </a:extLst>
          </p:cNvPr>
          <p:cNvSpPr txBox="1">
            <a:spLocks/>
          </p:cNvSpPr>
          <p:nvPr/>
        </p:nvSpPr>
        <p:spPr>
          <a:xfrm>
            <a:off x="4337050" y="310890"/>
            <a:ext cx="3517900" cy="53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Achievement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61368F8-AF96-9853-C671-2C9BE7F7FD0C}"/>
              </a:ext>
            </a:extLst>
          </p:cNvPr>
          <p:cNvSpPr/>
          <p:nvPr/>
        </p:nvSpPr>
        <p:spPr>
          <a:xfrm>
            <a:off x="281353" y="1202637"/>
            <a:ext cx="785191" cy="785191"/>
          </a:xfrm>
          <a:prstGeom prst="ellipse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2016</a:t>
            </a:r>
            <a:endParaRPr lang="en-ID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5C4C2A-61F1-1448-ADD6-624450E4EAAD}"/>
              </a:ext>
            </a:extLst>
          </p:cNvPr>
          <p:cNvSpPr/>
          <p:nvPr/>
        </p:nvSpPr>
        <p:spPr>
          <a:xfrm>
            <a:off x="1785755" y="5218042"/>
            <a:ext cx="785191" cy="785191"/>
          </a:xfrm>
          <a:prstGeom prst="ellipse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2017</a:t>
            </a:r>
            <a:endParaRPr lang="en-ID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EC8244-2195-860F-B971-C096DFFA8B4F}"/>
              </a:ext>
            </a:extLst>
          </p:cNvPr>
          <p:cNvSpPr/>
          <p:nvPr/>
        </p:nvSpPr>
        <p:spPr>
          <a:xfrm>
            <a:off x="3290157" y="1202637"/>
            <a:ext cx="785191" cy="785191"/>
          </a:xfrm>
          <a:prstGeom prst="ellipse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2018</a:t>
            </a:r>
            <a:endParaRPr lang="en-ID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7EAA8C-99A7-7A38-D11D-591FA9D13245}"/>
              </a:ext>
            </a:extLst>
          </p:cNvPr>
          <p:cNvSpPr/>
          <p:nvPr/>
        </p:nvSpPr>
        <p:spPr>
          <a:xfrm>
            <a:off x="4794559" y="5218042"/>
            <a:ext cx="785191" cy="785191"/>
          </a:xfrm>
          <a:prstGeom prst="ellipse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2019</a:t>
            </a:r>
            <a:endParaRPr lang="en-ID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E967DA-BE24-59A2-D46E-41AD6695DACB}"/>
              </a:ext>
            </a:extLst>
          </p:cNvPr>
          <p:cNvSpPr/>
          <p:nvPr/>
        </p:nvSpPr>
        <p:spPr>
          <a:xfrm>
            <a:off x="6298961" y="1202637"/>
            <a:ext cx="785191" cy="785191"/>
          </a:xfrm>
          <a:prstGeom prst="ellipse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2020</a:t>
            </a:r>
            <a:endParaRPr lang="en-ID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08F0BB-9563-6096-6F03-FDFFBB1C3CD8}"/>
              </a:ext>
            </a:extLst>
          </p:cNvPr>
          <p:cNvSpPr/>
          <p:nvPr/>
        </p:nvSpPr>
        <p:spPr>
          <a:xfrm>
            <a:off x="7803363" y="5218041"/>
            <a:ext cx="785191" cy="785191"/>
          </a:xfrm>
          <a:prstGeom prst="ellipse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2021</a:t>
            </a:r>
            <a:endParaRPr lang="en-ID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30169B-41F8-A35F-5308-3489567A6174}"/>
              </a:ext>
            </a:extLst>
          </p:cNvPr>
          <p:cNvSpPr/>
          <p:nvPr/>
        </p:nvSpPr>
        <p:spPr>
          <a:xfrm>
            <a:off x="9307765" y="1202637"/>
            <a:ext cx="785191" cy="785191"/>
          </a:xfrm>
          <a:prstGeom prst="ellipse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2022</a:t>
            </a:r>
            <a:endParaRPr lang="en-ID" sz="1200" b="1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A1DBC16-1C8E-D50B-6A14-E0D37388A202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>
            <a:off x="1066544" y="1595233"/>
            <a:ext cx="719211" cy="4015405"/>
          </a:xfrm>
          <a:prstGeom prst="bentConnector3">
            <a:avLst>
              <a:gd name="adj1" fmla="val 50000"/>
            </a:avLst>
          </a:prstGeom>
          <a:ln w="19050">
            <a:solidFill>
              <a:srgbClr val="32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6423847-B320-0C09-F9A4-73924D4D6B2E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 flipV="1">
            <a:off x="2570946" y="1595233"/>
            <a:ext cx="719211" cy="4015405"/>
          </a:xfrm>
          <a:prstGeom prst="bentConnector3">
            <a:avLst>
              <a:gd name="adj1" fmla="val 50000"/>
            </a:avLst>
          </a:prstGeom>
          <a:ln w="19050">
            <a:solidFill>
              <a:srgbClr val="32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81EA76F-44DB-8FEB-B7E8-1E50F45A8F8E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4075348" y="1595233"/>
            <a:ext cx="719211" cy="4015405"/>
          </a:xfrm>
          <a:prstGeom prst="bentConnector3">
            <a:avLst>
              <a:gd name="adj1" fmla="val 50000"/>
            </a:avLst>
          </a:prstGeom>
          <a:ln w="19050">
            <a:solidFill>
              <a:srgbClr val="32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758A3D5-ABB0-5CD1-FBF9-4A4229AD8CC0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 flipV="1">
            <a:off x="5579750" y="1595233"/>
            <a:ext cx="719211" cy="4015405"/>
          </a:xfrm>
          <a:prstGeom prst="bentConnector3">
            <a:avLst>
              <a:gd name="adj1" fmla="val 50000"/>
            </a:avLst>
          </a:prstGeom>
          <a:ln w="19050">
            <a:solidFill>
              <a:srgbClr val="32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AC665A5-D242-D456-8AA3-3C5520D2EA6A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7084152" y="1595233"/>
            <a:ext cx="719211" cy="4015404"/>
          </a:xfrm>
          <a:prstGeom prst="bentConnector3">
            <a:avLst>
              <a:gd name="adj1" fmla="val 50000"/>
            </a:avLst>
          </a:prstGeom>
          <a:ln w="19050">
            <a:solidFill>
              <a:srgbClr val="32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93E63DB-2C16-13B2-E5DF-85AF27552DB6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 flipV="1">
            <a:off x="8588554" y="1595233"/>
            <a:ext cx="719211" cy="4015404"/>
          </a:xfrm>
          <a:prstGeom prst="bentConnector3">
            <a:avLst>
              <a:gd name="adj1" fmla="val 50000"/>
            </a:avLst>
          </a:prstGeom>
          <a:ln w="19050">
            <a:solidFill>
              <a:srgbClr val="32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AB86A1D-4B5D-45DD-A898-2585B027CCC2}"/>
              </a:ext>
            </a:extLst>
          </p:cNvPr>
          <p:cNvSpPr/>
          <p:nvPr/>
        </p:nvSpPr>
        <p:spPr>
          <a:xfrm>
            <a:off x="10812167" y="5218041"/>
            <a:ext cx="785191" cy="785191"/>
          </a:xfrm>
          <a:prstGeom prst="ellipse">
            <a:avLst/>
          </a:prstGeom>
          <a:solidFill>
            <a:srgbClr val="32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2023</a:t>
            </a:r>
            <a:endParaRPr lang="en-ID" b="1" dirty="0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AA948327-2A6F-1FD7-CC28-EB3F0A28FB01}"/>
              </a:ext>
            </a:extLst>
          </p:cNvPr>
          <p:cNvCxnSpPr>
            <a:cxnSpLocks/>
            <a:stCxn id="9" idx="6"/>
            <a:endCxn id="30" idx="2"/>
          </p:cNvCxnSpPr>
          <p:nvPr/>
        </p:nvCxnSpPr>
        <p:spPr>
          <a:xfrm>
            <a:off x="10092956" y="1595233"/>
            <a:ext cx="719211" cy="4015404"/>
          </a:xfrm>
          <a:prstGeom prst="bentConnector3">
            <a:avLst>
              <a:gd name="adj1" fmla="val 50000"/>
            </a:avLst>
          </a:prstGeom>
          <a:ln w="19050">
            <a:solidFill>
              <a:srgbClr val="32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3E84FC4-F8ED-FAAF-1DE4-6A3FAAC4C7AB}"/>
              </a:ext>
            </a:extLst>
          </p:cNvPr>
          <p:cNvSpPr txBox="1"/>
          <p:nvPr/>
        </p:nvSpPr>
        <p:spPr>
          <a:xfrm>
            <a:off x="105878" y="3902194"/>
            <a:ext cx="1320271" cy="78519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r">
              <a:buFontTx/>
              <a:buNone/>
            </a:pPr>
            <a:r>
              <a:rPr lang="en-ID" sz="105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September 2016</a:t>
            </a:r>
          </a:p>
          <a:p>
            <a:pPr marL="0" indent="0" algn="r">
              <a:buFontTx/>
              <a:buNone/>
            </a:pPr>
            <a:r>
              <a:rPr lang="en-ID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Establish</a:t>
            </a:r>
            <a:endParaRPr lang="en-ID" sz="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117EC40-B355-7820-6FC6-E758A247A2B5}"/>
              </a:ext>
            </a:extLst>
          </p:cNvPr>
          <p:cNvSpPr/>
          <p:nvPr/>
        </p:nvSpPr>
        <p:spPr>
          <a:xfrm>
            <a:off x="1354447" y="4062688"/>
            <a:ext cx="151870" cy="151870"/>
          </a:xfrm>
          <a:prstGeom prst="ellipse">
            <a:avLst/>
          </a:prstGeom>
          <a:solidFill>
            <a:srgbClr val="3266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4C6C293-2AA0-DA49-03CC-7891EC035DD0}"/>
              </a:ext>
            </a:extLst>
          </p:cNvPr>
          <p:cNvSpPr/>
          <p:nvPr/>
        </p:nvSpPr>
        <p:spPr>
          <a:xfrm>
            <a:off x="2854616" y="2981278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A0F791-F4A4-AAD8-151F-9A308AFE31C6}"/>
              </a:ext>
            </a:extLst>
          </p:cNvPr>
          <p:cNvSpPr txBox="1"/>
          <p:nvPr/>
        </p:nvSpPr>
        <p:spPr>
          <a:xfrm>
            <a:off x="1436622" y="2702163"/>
            <a:ext cx="1478973" cy="7410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r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effectLst/>
              </a:rPr>
              <a:t>10 </a:t>
            </a:r>
            <a:r>
              <a:rPr lang="en-ID" sz="1000" b="1" dirty="0" err="1">
                <a:solidFill>
                  <a:srgbClr val="00B050"/>
                </a:solidFill>
                <a:effectLst/>
              </a:rPr>
              <a:t>Agustus</a:t>
            </a:r>
            <a:r>
              <a:rPr lang="en-ID" sz="1000" b="1" dirty="0">
                <a:solidFill>
                  <a:srgbClr val="00B050"/>
                </a:solidFill>
                <a:effectLst/>
              </a:rPr>
              <a:t> 2017</a:t>
            </a:r>
          </a:p>
          <a:p>
            <a:pPr marL="0" indent="0" algn="r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</a:rPr>
              <a:t>Implementasi</a:t>
            </a:r>
            <a:endParaRPr lang="en-ID" sz="1000" dirty="0">
              <a:solidFill>
                <a:srgbClr val="000000"/>
              </a:solidFill>
              <a:effectLst/>
            </a:endParaRPr>
          </a:p>
          <a:p>
            <a:pPr marL="0" indent="0" algn="r">
              <a:buFontTx/>
              <a:buNone/>
            </a:pPr>
            <a:r>
              <a:rPr lang="en-ID" sz="1000" dirty="0">
                <a:solidFill>
                  <a:srgbClr val="000000"/>
                </a:solidFill>
                <a:effectLst/>
              </a:rPr>
              <a:t>Sarana Data </a:t>
            </a:r>
            <a:r>
              <a:rPr lang="en-ID" sz="1000" dirty="0" err="1">
                <a:solidFill>
                  <a:srgbClr val="000000"/>
                </a:solidFill>
                <a:effectLst/>
              </a:rPr>
              <a:t>Center</a:t>
            </a:r>
            <a:endParaRPr lang="id-ID" sz="1000" dirty="0">
              <a:solidFill>
                <a:srgbClr val="000000"/>
              </a:solidFill>
              <a:effectLst/>
            </a:endParaRPr>
          </a:p>
          <a:p>
            <a:pPr marL="0" indent="0" algn="r">
              <a:buFontTx/>
              <a:buNone/>
            </a:pPr>
            <a:r>
              <a:rPr lang="id-ID" sz="1000" b="1" dirty="0">
                <a:cs typeface="Segoe UI Semibold"/>
              </a:rPr>
              <a:t>P</a:t>
            </a:r>
            <a:r>
              <a:rPr lang="en-ID" sz="1000" b="1" dirty="0">
                <a:cs typeface="Segoe UI Semibold"/>
              </a:rPr>
              <a:t>ERPUSNAS</a:t>
            </a:r>
            <a:r>
              <a:rPr lang="id-ID" sz="1000" b="1" dirty="0">
                <a:cs typeface="Segoe UI Semibold"/>
              </a:rPr>
              <a:t> RI</a:t>
            </a:r>
            <a:endParaRPr lang="en-ID" sz="1000" b="1" dirty="0">
              <a:cs typeface="Segoe UI Semibold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F34F826-2969-9FBE-B7B2-B35648330057}"/>
              </a:ext>
            </a:extLst>
          </p:cNvPr>
          <p:cNvSpPr/>
          <p:nvPr/>
        </p:nvSpPr>
        <p:spPr>
          <a:xfrm>
            <a:off x="2854616" y="2292563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6316D5-59EE-40F3-7FDA-29B57D7350A9}"/>
              </a:ext>
            </a:extLst>
          </p:cNvPr>
          <p:cNvSpPr txBox="1"/>
          <p:nvPr/>
        </p:nvSpPr>
        <p:spPr>
          <a:xfrm>
            <a:off x="1350214" y="2053860"/>
            <a:ext cx="1541275" cy="99701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r">
              <a:buFontTx/>
              <a:buNone/>
            </a:pPr>
            <a:r>
              <a:rPr lang="sv-SE" sz="1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September </a:t>
            </a:r>
            <a:r>
              <a:rPr lang="sv-SE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2017</a:t>
            </a:r>
          </a:p>
          <a:p>
            <a:pPr marL="0" indent="0" algn="r">
              <a:buFontTx/>
              <a:buNone/>
            </a:pPr>
            <a:r>
              <a:rPr lang="sv-SE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Implementasi </a:t>
            </a:r>
          </a:p>
          <a:p>
            <a:pPr marL="0" indent="0" algn="r">
              <a:buFontTx/>
              <a:buNone/>
            </a:pPr>
            <a:r>
              <a:rPr lang="sv-SE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Smart Film </a:t>
            </a:r>
          </a:p>
          <a:p>
            <a:pPr marL="0" indent="0" algn="r">
              <a:buFontTx/>
              <a:buNone/>
            </a:pPr>
            <a:r>
              <a:rPr lang="nb-NO" sz="10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DITJEN AHU</a:t>
            </a:r>
            <a:endParaRPr lang="en-ID" sz="1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B97AD1-4BBC-9F3C-F37B-6F9490F2806A}"/>
              </a:ext>
            </a:extLst>
          </p:cNvPr>
          <p:cNvSpPr txBox="1"/>
          <p:nvPr/>
        </p:nvSpPr>
        <p:spPr>
          <a:xfrm>
            <a:off x="4666423" y="3099283"/>
            <a:ext cx="1241231" cy="75627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marL="0" indent="0" algn="r">
              <a:buFontTx/>
              <a:buNone/>
            </a:pPr>
            <a:r>
              <a:rPr lang="en-ID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29 </a:t>
            </a:r>
            <a:r>
              <a:rPr lang="en-ID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Agustus</a:t>
            </a:r>
            <a:r>
              <a:rPr lang="en-ID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2019</a:t>
            </a:r>
          </a:p>
          <a:p>
            <a:pPr marL="0" indent="0" algn="r">
              <a:buFontTx/>
              <a:buNone/>
            </a:pPr>
            <a:r>
              <a:rPr lang="en-ID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Implementasi</a:t>
            </a:r>
            <a:endParaRPr lang="en-ID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ID" sz="18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  <a:r>
              <a:rPr lang="en-ID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id-ID" sz="18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BSSN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8979A20-FA47-53F7-FE61-78F449CCDAC1}"/>
              </a:ext>
            </a:extLst>
          </p:cNvPr>
          <p:cNvSpPr/>
          <p:nvPr/>
        </p:nvSpPr>
        <p:spPr>
          <a:xfrm>
            <a:off x="5866392" y="3295705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8539876-F86A-F694-5365-945C7C9657E9}"/>
              </a:ext>
            </a:extLst>
          </p:cNvPr>
          <p:cNvSpPr txBox="1"/>
          <p:nvPr/>
        </p:nvSpPr>
        <p:spPr>
          <a:xfrm>
            <a:off x="3004917" y="4572835"/>
            <a:ext cx="1379568" cy="78189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r">
              <a:buFontTx/>
              <a:buNone/>
            </a:pPr>
            <a:r>
              <a:rPr lang="sv-SE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13 November 2018</a:t>
            </a:r>
          </a:p>
          <a:p>
            <a:pPr marL="0" indent="0" algn="r">
              <a:buFontTx/>
              <a:buNone/>
            </a:pPr>
            <a:r>
              <a:rPr lang="sv-SE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Implementasi </a:t>
            </a:r>
          </a:p>
          <a:p>
            <a:pPr marL="0" indent="0" algn="r">
              <a:buFontTx/>
              <a:buNone/>
            </a:pPr>
            <a:r>
              <a:rPr lang="sv-SE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Intelligent PDU 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DITJEN AHU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AA0EED-59E2-4407-EA94-97632A4D5108}"/>
              </a:ext>
            </a:extLst>
          </p:cNvPr>
          <p:cNvSpPr/>
          <p:nvPr/>
        </p:nvSpPr>
        <p:spPr>
          <a:xfrm>
            <a:off x="4359018" y="4842713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42B5D9C-2A7F-AC9B-1D39-5C8539C52EBE}"/>
              </a:ext>
            </a:extLst>
          </p:cNvPr>
          <p:cNvSpPr/>
          <p:nvPr/>
        </p:nvSpPr>
        <p:spPr>
          <a:xfrm>
            <a:off x="4359018" y="3613150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75ED196-2AA8-2D0E-41B0-20511C76CE27}"/>
              </a:ext>
            </a:extLst>
          </p:cNvPr>
          <p:cNvSpPr txBox="1"/>
          <p:nvPr/>
        </p:nvSpPr>
        <p:spPr>
          <a:xfrm>
            <a:off x="2904703" y="3328674"/>
            <a:ext cx="1478973" cy="7257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r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16 </a:t>
            </a:r>
            <a:r>
              <a:rPr lang="en-ID" sz="1000" b="1" dirty="0" err="1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Juli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2018</a:t>
            </a:r>
          </a:p>
          <a:p>
            <a:pPr marL="0" indent="0" algn="r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Pengembangan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r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Sistem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Data </a:t>
            </a: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PERPUSNAS RI</a:t>
            </a:r>
          </a:p>
          <a:p>
            <a:pPr marL="0" indent="0">
              <a:buFontTx/>
              <a:buNone/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24A43CB-7DAC-48B7-C5D5-F69ECB3976B4}"/>
              </a:ext>
            </a:extLst>
          </p:cNvPr>
          <p:cNvSpPr/>
          <p:nvPr/>
        </p:nvSpPr>
        <p:spPr>
          <a:xfrm>
            <a:off x="7367822" y="2528416"/>
            <a:ext cx="151870" cy="151870"/>
          </a:xfrm>
          <a:prstGeom prst="ellipse">
            <a:avLst/>
          </a:prstGeom>
          <a:solidFill>
            <a:srgbClr val="FC7A0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F0364D3-BBB2-F66E-2C2A-BBC8A5DFA304}"/>
              </a:ext>
            </a:extLst>
          </p:cNvPr>
          <p:cNvSpPr txBox="1"/>
          <p:nvPr/>
        </p:nvSpPr>
        <p:spPr>
          <a:xfrm>
            <a:off x="7382022" y="1259967"/>
            <a:ext cx="1720463" cy="42745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r>
              <a:rPr lang="en-ID" sz="1000" b="1" dirty="0">
                <a:solidFill>
                  <a:srgbClr val="FF9999"/>
                </a:solidFill>
                <a:cs typeface="Segoe UI Semibold"/>
              </a:rPr>
              <a:t>Masa </a:t>
            </a:r>
            <a:r>
              <a:rPr lang="id-ID" sz="1000" b="1" dirty="0">
                <a:solidFill>
                  <a:srgbClr val="FF9999"/>
                </a:solidFill>
                <a:cs typeface="Segoe UI Semibold"/>
              </a:rPr>
              <a:t>Pandemi Covid-19</a:t>
            </a:r>
            <a:endParaRPr lang="en-ID" sz="900" b="1" dirty="0">
              <a:solidFill>
                <a:srgbClr val="FF9999"/>
              </a:solidFill>
              <a:cs typeface="Segoe UI Semibold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70CA719-10F9-ABB7-CA8B-F3451D295A54}"/>
              </a:ext>
            </a:extLst>
          </p:cNvPr>
          <p:cNvSpPr txBox="1"/>
          <p:nvPr/>
        </p:nvSpPr>
        <p:spPr>
          <a:xfrm>
            <a:off x="7482643" y="2189615"/>
            <a:ext cx="1403421" cy="86473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r>
              <a:rPr lang="en-ID" sz="1000" b="1" dirty="0" err="1">
                <a:solidFill>
                  <a:srgbClr val="00B050"/>
                </a:solidFill>
                <a:cs typeface="Segoe UI Semibold"/>
              </a:rPr>
              <a:t>Maret</a:t>
            </a:r>
            <a:r>
              <a:rPr lang="en-ID" sz="1000" b="1" dirty="0">
                <a:solidFill>
                  <a:srgbClr val="00B050"/>
                </a:solidFill>
                <a:cs typeface="Segoe UI Semibold"/>
              </a:rPr>
              <a:t> 2020</a:t>
            </a:r>
          </a:p>
          <a:p>
            <a:pPr marL="0" indent="0">
              <a:buFontTx/>
              <a:buNone/>
            </a:pPr>
            <a:r>
              <a:rPr lang="id-ID" sz="1000" b="1" dirty="0">
                <a:solidFill>
                  <a:srgbClr val="000000"/>
                </a:solidFill>
                <a:cs typeface="Segoe UI Semibold"/>
              </a:rPr>
              <a:t>STYRE</a:t>
            </a:r>
            <a:r>
              <a:rPr lang="en-ID" sz="1000" b="1" dirty="0">
                <a:solidFill>
                  <a:srgbClr val="000000"/>
                </a:solidFill>
                <a:cs typeface="Segoe UI Semibold"/>
              </a:rPr>
              <a:t>: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Upgrade </a:t>
            </a:r>
            <a:r>
              <a:rPr lang="en-ID" sz="1000" dirty="0" err="1">
                <a:solidFill>
                  <a:srgbClr val="000000"/>
                </a:solidFill>
                <a:cs typeface="Segoe UI Semibold"/>
              </a:rPr>
              <a:t>Versi</a:t>
            </a:r>
            <a:r>
              <a:rPr lang="en-ID" sz="1000" dirty="0">
                <a:solidFill>
                  <a:srgbClr val="000000"/>
                </a:solidFill>
                <a:cs typeface="Segoe UI Semibold"/>
              </a:rPr>
              <a:t> Dashboard</a:t>
            </a:r>
            <a:endParaRPr lang="id-ID" sz="1000" dirty="0">
              <a:solidFill>
                <a:srgbClr val="000000"/>
              </a:solidFill>
              <a:cs typeface="Segoe UI Semibold"/>
            </a:endParaRPr>
          </a:p>
          <a:p>
            <a:pPr marL="0" indent="0">
              <a:buFontTx/>
              <a:buNone/>
            </a:pPr>
            <a:endParaRPr lang="en-ID" sz="900" b="1" dirty="0">
              <a:cs typeface="Segoe UI Semibold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186516-CA41-FD3B-2973-345CF36BF852}"/>
              </a:ext>
            </a:extLst>
          </p:cNvPr>
          <p:cNvSpPr/>
          <p:nvPr/>
        </p:nvSpPr>
        <p:spPr>
          <a:xfrm>
            <a:off x="5861312" y="4781552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8829D-204A-C62C-B143-30E4DEA12D4E}"/>
              </a:ext>
            </a:extLst>
          </p:cNvPr>
          <p:cNvSpPr txBox="1"/>
          <p:nvPr/>
        </p:nvSpPr>
        <p:spPr>
          <a:xfrm>
            <a:off x="4430458" y="4497068"/>
            <a:ext cx="1478973" cy="7257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r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16 </a:t>
            </a:r>
            <a:r>
              <a:rPr lang="en-ID" sz="1000" b="1" dirty="0" err="1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Juli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2019</a:t>
            </a:r>
          </a:p>
          <a:p>
            <a:pPr marL="0" indent="0" algn="r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Implementasi</a:t>
            </a:r>
            <a:r>
              <a:rPr lang="en-ID" sz="1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Sistem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Penetrasi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Test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BSSN</a:t>
            </a:r>
          </a:p>
          <a:p>
            <a:pPr marL="0" indent="0">
              <a:buFontTx/>
              <a:buNone/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A15FB-526D-D8EB-F3AA-AD1A54FA6FC0}"/>
              </a:ext>
            </a:extLst>
          </p:cNvPr>
          <p:cNvSpPr txBox="1"/>
          <p:nvPr/>
        </p:nvSpPr>
        <p:spPr>
          <a:xfrm>
            <a:off x="10461660" y="3303907"/>
            <a:ext cx="1241231" cy="75627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marL="0" indent="0">
              <a:buFontTx/>
              <a:buNone/>
            </a:pPr>
            <a:r>
              <a:rPr lang="en-ID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 Mei 2022</a:t>
            </a:r>
          </a:p>
          <a:p>
            <a:pPr marL="0" indent="0">
              <a:buFontTx/>
              <a:buNone/>
            </a:pPr>
            <a:r>
              <a:rPr lang="en-ID" sz="18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Pengembangan</a:t>
            </a:r>
            <a:r>
              <a:rPr lang="en-ID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Equipment </a:t>
            </a:r>
          </a:p>
          <a:p>
            <a:pPr marL="0" indent="0">
              <a:buFontTx/>
              <a:buNone/>
            </a:pPr>
            <a:r>
              <a:rPr lang="en-ID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ID" sz="18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  <a:endParaRPr lang="id-ID" sz="18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Tx/>
              <a:buNone/>
            </a:pPr>
            <a:r>
              <a:rPr lang="en-ID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PERPUSNAS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39E928-0A67-FE6D-C094-949B52ABC52F}"/>
              </a:ext>
            </a:extLst>
          </p:cNvPr>
          <p:cNvSpPr/>
          <p:nvPr/>
        </p:nvSpPr>
        <p:spPr>
          <a:xfrm>
            <a:off x="10375983" y="3500329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93D46A-2458-82F8-E405-CFA6096EAAE3}"/>
              </a:ext>
            </a:extLst>
          </p:cNvPr>
          <p:cNvSpPr/>
          <p:nvPr/>
        </p:nvSpPr>
        <p:spPr>
          <a:xfrm>
            <a:off x="7367822" y="3405639"/>
            <a:ext cx="151870" cy="151870"/>
          </a:xfrm>
          <a:prstGeom prst="ellipse">
            <a:avLst/>
          </a:prstGeom>
          <a:solidFill>
            <a:srgbClr val="FC7A0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1FC02D-C8BC-D0F9-2BE2-305EBDCD75C9}"/>
              </a:ext>
            </a:extLst>
          </p:cNvPr>
          <p:cNvSpPr txBox="1"/>
          <p:nvPr/>
        </p:nvSpPr>
        <p:spPr>
          <a:xfrm>
            <a:off x="7482643" y="3176418"/>
            <a:ext cx="1324018" cy="67895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0" indent="0">
              <a:buFontTx/>
              <a:buNone/>
            </a:pPr>
            <a:r>
              <a:rPr lang="en-ID" sz="1000" b="1" dirty="0" err="1">
                <a:solidFill>
                  <a:srgbClr val="00B050"/>
                </a:solidFill>
                <a:cs typeface="Segoe UI Semibold"/>
              </a:rPr>
              <a:t>Juni</a:t>
            </a:r>
            <a:r>
              <a:rPr lang="en-ID" sz="1000" b="1" dirty="0">
                <a:solidFill>
                  <a:srgbClr val="00B050"/>
                </a:solidFill>
                <a:cs typeface="Segoe UI Semibold"/>
              </a:rPr>
              <a:t> 2020</a:t>
            </a:r>
          </a:p>
          <a:p>
            <a:pPr marL="0" indent="0">
              <a:buFontTx/>
              <a:buNone/>
            </a:pPr>
            <a:r>
              <a:rPr lang="id-ID" sz="1000" b="1" dirty="0">
                <a:solidFill>
                  <a:srgbClr val="000000"/>
                </a:solidFill>
                <a:cs typeface="Segoe UI Semibold"/>
              </a:rPr>
              <a:t>STYRE</a:t>
            </a:r>
            <a:r>
              <a:rPr lang="en-ID" sz="1000" b="1" dirty="0">
                <a:solidFill>
                  <a:srgbClr val="000000"/>
                </a:solidFill>
                <a:cs typeface="Segoe UI Semibold"/>
              </a:rPr>
              <a:t>: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Update Fitur Modul Monitoring Security</a:t>
            </a:r>
            <a:endParaRPr lang="id-ID" sz="1000" dirty="0">
              <a:solidFill>
                <a:srgbClr val="000000"/>
              </a:solidFill>
              <a:cs typeface="Segoe UI Semibold"/>
            </a:endParaRPr>
          </a:p>
          <a:p>
            <a:pPr marL="0" indent="0">
              <a:buFontTx/>
              <a:buNone/>
            </a:pPr>
            <a:endParaRPr lang="en-ID" sz="900" b="1" dirty="0">
              <a:cs typeface="Segoe UI Semibold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3CC2EE-2A2D-61D2-D800-EC35D41F91A8}"/>
              </a:ext>
            </a:extLst>
          </p:cNvPr>
          <p:cNvSpPr/>
          <p:nvPr/>
        </p:nvSpPr>
        <p:spPr>
          <a:xfrm>
            <a:off x="7367822" y="4468645"/>
            <a:ext cx="151870" cy="151870"/>
          </a:xfrm>
          <a:prstGeom prst="ellipse">
            <a:avLst/>
          </a:prstGeom>
          <a:solidFill>
            <a:srgbClr val="FC7A0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8BE247-ADA0-6D96-BFDA-ACA922912666}"/>
              </a:ext>
            </a:extLst>
          </p:cNvPr>
          <p:cNvSpPr txBox="1"/>
          <p:nvPr/>
        </p:nvSpPr>
        <p:spPr>
          <a:xfrm>
            <a:off x="7482643" y="4129844"/>
            <a:ext cx="1168174" cy="86473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marL="0" indent="0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cs typeface="Segoe UI Semibold"/>
              </a:rPr>
              <a:t>September2020</a:t>
            </a:r>
          </a:p>
          <a:p>
            <a:pPr marL="0" indent="0">
              <a:buFontTx/>
              <a:buNone/>
            </a:pPr>
            <a:r>
              <a:rPr lang="id-ID" sz="1000" b="1" dirty="0">
                <a:solidFill>
                  <a:srgbClr val="000000"/>
                </a:solidFill>
                <a:cs typeface="Segoe UI Semibold"/>
              </a:rPr>
              <a:t>STYRE</a:t>
            </a:r>
            <a:r>
              <a:rPr lang="en-ID" sz="1000" b="1" dirty="0">
                <a:solidFill>
                  <a:srgbClr val="000000"/>
                </a:solidFill>
                <a:cs typeface="Segoe UI Semibold"/>
              </a:rPr>
              <a:t>: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Update Fitur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Modul Monitoring Server</a:t>
            </a:r>
            <a:endParaRPr lang="id-ID" sz="1000" dirty="0">
              <a:solidFill>
                <a:srgbClr val="000000"/>
              </a:solidFill>
              <a:cs typeface="Segoe UI Semibold"/>
            </a:endParaRPr>
          </a:p>
          <a:p>
            <a:pPr marL="0" indent="0">
              <a:buFontTx/>
              <a:buNone/>
            </a:pPr>
            <a:endParaRPr lang="en-ID" sz="900" b="1" dirty="0">
              <a:cs typeface="Segoe UI Semibold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18E3C1-D82E-3951-D2C2-A4022A79B683}"/>
              </a:ext>
            </a:extLst>
          </p:cNvPr>
          <p:cNvSpPr/>
          <p:nvPr/>
        </p:nvSpPr>
        <p:spPr>
          <a:xfrm>
            <a:off x="8886064" y="4157495"/>
            <a:ext cx="151870" cy="151870"/>
          </a:xfrm>
          <a:prstGeom prst="ellipse">
            <a:avLst/>
          </a:prstGeom>
          <a:solidFill>
            <a:srgbClr val="FC7A0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2EE99F-A364-B5E0-80B0-83C88975F82E}"/>
              </a:ext>
            </a:extLst>
          </p:cNvPr>
          <p:cNvSpPr txBox="1"/>
          <p:nvPr/>
        </p:nvSpPr>
        <p:spPr>
          <a:xfrm>
            <a:off x="9007235" y="3818694"/>
            <a:ext cx="1168174" cy="86473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marL="0" indent="0">
              <a:buFontTx/>
              <a:buNone/>
            </a:pPr>
            <a:r>
              <a:rPr lang="en-ID" sz="1000" b="1" dirty="0" err="1">
                <a:solidFill>
                  <a:srgbClr val="00B050"/>
                </a:solidFill>
                <a:cs typeface="Segoe UI Semibold"/>
              </a:rPr>
              <a:t>Maret</a:t>
            </a:r>
            <a:r>
              <a:rPr lang="en-ID" sz="1000" b="1" dirty="0">
                <a:solidFill>
                  <a:srgbClr val="00B050"/>
                </a:solidFill>
                <a:cs typeface="Segoe UI Semibold"/>
              </a:rPr>
              <a:t> 2021</a:t>
            </a:r>
          </a:p>
          <a:p>
            <a:pPr marL="0" indent="0">
              <a:buFontTx/>
              <a:buNone/>
            </a:pPr>
            <a:r>
              <a:rPr lang="id-ID" sz="1000" b="1" dirty="0">
                <a:solidFill>
                  <a:srgbClr val="000000"/>
                </a:solidFill>
                <a:cs typeface="Segoe UI Semibold"/>
              </a:rPr>
              <a:t>STYRE</a:t>
            </a:r>
            <a:r>
              <a:rPr lang="en-ID" sz="1000" b="1" dirty="0">
                <a:solidFill>
                  <a:srgbClr val="000000"/>
                </a:solidFill>
                <a:cs typeface="Segoe UI Semibold"/>
              </a:rPr>
              <a:t>: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Update Fitur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Modul Monitoring Network</a:t>
            </a:r>
            <a:endParaRPr lang="id-ID" sz="1000" dirty="0">
              <a:solidFill>
                <a:srgbClr val="000000"/>
              </a:solidFill>
              <a:cs typeface="Segoe UI Semibold"/>
            </a:endParaRPr>
          </a:p>
          <a:p>
            <a:pPr marL="0" indent="0">
              <a:buFontTx/>
              <a:buNone/>
            </a:pPr>
            <a:endParaRPr lang="en-ID" sz="900" b="1" dirty="0">
              <a:cs typeface="Segoe UI Semibold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25D6C3-EE61-4EBA-50FD-C2F40CD68325}"/>
              </a:ext>
            </a:extLst>
          </p:cNvPr>
          <p:cNvSpPr/>
          <p:nvPr/>
        </p:nvSpPr>
        <p:spPr>
          <a:xfrm>
            <a:off x="8886064" y="3246042"/>
            <a:ext cx="151870" cy="151870"/>
          </a:xfrm>
          <a:prstGeom prst="ellipse">
            <a:avLst/>
          </a:prstGeom>
          <a:solidFill>
            <a:srgbClr val="FC7A0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1F58DF-0CA5-E4E3-C13F-D2B0ABCAF78B}"/>
              </a:ext>
            </a:extLst>
          </p:cNvPr>
          <p:cNvSpPr txBox="1"/>
          <p:nvPr/>
        </p:nvSpPr>
        <p:spPr>
          <a:xfrm>
            <a:off x="9007235" y="2907241"/>
            <a:ext cx="1168174" cy="86473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marL="0" indent="0">
              <a:buFontTx/>
              <a:buNone/>
            </a:pPr>
            <a:r>
              <a:rPr lang="en-ID" sz="1000" b="1" dirty="0" err="1">
                <a:solidFill>
                  <a:srgbClr val="00B050"/>
                </a:solidFill>
                <a:cs typeface="Segoe UI Semibold"/>
              </a:rPr>
              <a:t>Juni</a:t>
            </a:r>
            <a:r>
              <a:rPr lang="en-ID" sz="1000" b="1" dirty="0">
                <a:solidFill>
                  <a:srgbClr val="00B050"/>
                </a:solidFill>
                <a:cs typeface="Segoe UI Semibold"/>
              </a:rPr>
              <a:t> 2021</a:t>
            </a:r>
          </a:p>
          <a:p>
            <a:pPr marL="0" indent="0">
              <a:buFontTx/>
              <a:buNone/>
            </a:pPr>
            <a:r>
              <a:rPr lang="id-ID" sz="1000" b="1" dirty="0">
                <a:solidFill>
                  <a:srgbClr val="000000"/>
                </a:solidFill>
                <a:cs typeface="Segoe UI Semibold"/>
              </a:rPr>
              <a:t>STYRE</a:t>
            </a:r>
            <a:r>
              <a:rPr lang="en-ID" sz="1000" b="1" dirty="0">
                <a:solidFill>
                  <a:srgbClr val="000000"/>
                </a:solidFill>
                <a:cs typeface="Segoe UI Semibold"/>
              </a:rPr>
              <a:t>: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Update Fitur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Modul Monitoring Website</a:t>
            </a:r>
            <a:endParaRPr lang="id-ID" sz="1000" dirty="0">
              <a:solidFill>
                <a:srgbClr val="000000"/>
              </a:solidFill>
              <a:cs typeface="Segoe UI Semibold"/>
            </a:endParaRPr>
          </a:p>
          <a:p>
            <a:pPr marL="0" indent="0">
              <a:buFontTx/>
              <a:buNone/>
            </a:pPr>
            <a:endParaRPr lang="en-ID" sz="900" b="1" dirty="0">
              <a:cs typeface="Segoe UI Semibold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42788B-5CB7-9545-47D5-C65D6C6CF2A5}"/>
              </a:ext>
            </a:extLst>
          </p:cNvPr>
          <p:cNvSpPr/>
          <p:nvPr/>
        </p:nvSpPr>
        <p:spPr>
          <a:xfrm>
            <a:off x="7367822" y="3907031"/>
            <a:ext cx="151870" cy="151870"/>
          </a:xfrm>
          <a:prstGeom prst="ellipse">
            <a:avLst/>
          </a:prstGeom>
          <a:solidFill>
            <a:srgbClr val="FC7A0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D6FBC2-0B85-3447-229C-A6EF6E8CCA04}"/>
              </a:ext>
            </a:extLst>
          </p:cNvPr>
          <p:cNvSpPr txBox="1"/>
          <p:nvPr/>
        </p:nvSpPr>
        <p:spPr>
          <a:xfrm>
            <a:off x="6248430" y="3701783"/>
            <a:ext cx="1186766" cy="58218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r">
              <a:buFontTx/>
              <a:buNone/>
            </a:pPr>
            <a:r>
              <a:rPr lang="en-ID" sz="1000" b="1" dirty="0" err="1">
                <a:solidFill>
                  <a:srgbClr val="00B050"/>
                </a:solidFill>
                <a:cs typeface="Segoe UI Semibold"/>
              </a:rPr>
              <a:t>Agustus</a:t>
            </a:r>
            <a:r>
              <a:rPr lang="en-ID" sz="1000" b="1" dirty="0">
                <a:solidFill>
                  <a:srgbClr val="00B050"/>
                </a:solidFill>
                <a:cs typeface="Segoe UI Semibold"/>
              </a:rPr>
              <a:t> 2020</a:t>
            </a:r>
          </a:p>
          <a:p>
            <a:pPr marL="0" indent="0" algn="r">
              <a:buFontTx/>
              <a:buNone/>
            </a:pPr>
            <a:r>
              <a:rPr lang="en-ID" sz="1000" b="1" dirty="0">
                <a:solidFill>
                  <a:srgbClr val="000000"/>
                </a:solidFill>
                <a:cs typeface="Segoe UI Semibold"/>
              </a:rPr>
              <a:t>Comercio:</a:t>
            </a:r>
          </a:p>
          <a:p>
            <a:pPr marL="0" indent="0" algn="r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Upgrade </a:t>
            </a:r>
            <a:r>
              <a:rPr lang="en-ID" sz="1000" dirty="0" err="1">
                <a:solidFill>
                  <a:srgbClr val="000000"/>
                </a:solidFill>
                <a:cs typeface="Segoe UI Semibold"/>
              </a:rPr>
              <a:t>Versi</a:t>
            </a:r>
            <a:endParaRPr lang="id-ID" sz="1000" dirty="0">
              <a:solidFill>
                <a:srgbClr val="000000"/>
              </a:solidFill>
              <a:cs typeface="Segoe UI Semibold"/>
            </a:endParaRPr>
          </a:p>
          <a:p>
            <a:pPr marL="0" indent="0" algn="r">
              <a:buFontTx/>
              <a:buNone/>
            </a:pPr>
            <a:endParaRPr lang="en-ID" sz="900" b="1" dirty="0">
              <a:cs typeface="Segoe UI Semibold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065CA94-E118-6765-5248-236EEE29A2A4}"/>
              </a:ext>
            </a:extLst>
          </p:cNvPr>
          <p:cNvSpPr/>
          <p:nvPr/>
        </p:nvSpPr>
        <p:spPr>
          <a:xfrm>
            <a:off x="2858365" y="4943382"/>
            <a:ext cx="151870" cy="151870"/>
          </a:xfrm>
          <a:prstGeom prst="ellipse">
            <a:avLst/>
          </a:prstGeom>
          <a:solidFill>
            <a:srgbClr val="FC7A0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7A6DA0-D647-90A0-C76B-FAFEDE68B19C}"/>
              </a:ext>
            </a:extLst>
          </p:cNvPr>
          <p:cNvSpPr txBox="1"/>
          <p:nvPr/>
        </p:nvSpPr>
        <p:spPr>
          <a:xfrm>
            <a:off x="1473597" y="4663814"/>
            <a:ext cx="1441998" cy="61137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marL="0" indent="0" algn="r">
              <a:buFontTx/>
              <a:buNone/>
            </a:pPr>
            <a:r>
              <a:rPr lang="en-ID" sz="1000" b="1" dirty="0" err="1">
                <a:solidFill>
                  <a:srgbClr val="00B050"/>
                </a:solidFill>
                <a:cs typeface="Segoe UI Semibold"/>
              </a:rPr>
              <a:t>Februari</a:t>
            </a:r>
            <a:r>
              <a:rPr lang="en-ID" sz="1000" b="1" dirty="0">
                <a:solidFill>
                  <a:srgbClr val="00B050"/>
                </a:solidFill>
                <a:cs typeface="Segoe UI Semibold"/>
              </a:rPr>
              <a:t> 2017</a:t>
            </a:r>
          </a:p>
          <a:p>
            <a:pPr marL="0" indent="0" algn="r">
              <a:buFontTx/>
              <a:buNone/>
            </a:pPr>
            <a:r>
              <a:rPr lang="id-ID" sz="1000" b="1" dirty="0">
                <a:solidFill>
                  <a:srgbClr val="000000"/>
                </a:solidFill>
                <a:cs typeface="Segoe UI Semibold"/>
              </a:rPr>
              <a:t>STYRE</a:t>
            </a:r>
            <a:r>
              <a:rPr lang="en-ID" sz="1000" b="1" dirty="0">
                <a:solidFill>
                  <a:srgbClr val="000000"/>
                </a:solidFill>
                <a:cs typeface="Segoe UI Semibold"/>
              </a:rPr>
              <a:t>:</a:t>
            </a:r>
          </a:p>
          <a:p>
            <a:pPr marL="0" indent="0" algn="r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Fitur Modul Monitoring</a:t>
            </a:r>
          </a:p>
          <a:p>
            <a:pPr marL="0" indent="0" algn="r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Environment &amp; Electrical</a:t>
            </a:r>
            <a:endParaRPr lang="id-ID" sz="1000" dirty="0">
              <a:solidFill>
                <a:srgbClr val="000000"/>
              </a:solidFill>
              <a:cs typeface="Segoe UI Semibold"/>
            </a:endParaRPr>
          </a:p>
          <a:p>
            <a:pPr marL="0" indent="0" algn="r">
              <a:buFontTx/>
              <a:buNone/>
            </a:pPr>
            <a:endParaRPr lang="en-ID" sz="900" b="1" dirty="0">
              <a:cs typeface="Segoe UI Semibold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747C19-FE2D-6EFC-15CD-33DACB8D7913}"/>
              </a:ext>
            </a:extLst>
          </p:cNvPr>
          <p:cNvSpPr/>
          <p:nvPr/>
        </p:nvSpPr>
        <p:spPr>
          <a:xfrm>
            <a:off x="2858365" y="4214361"/>
            <a:ext cx="151870" cy="151870"/>
          </a:xfrm>
          <a:prstGeom prst="ellipse">
            <a:avLst/>
          </a:prstGeom>
          <a:solidFill>
            <a:srgbClr val="FC7A0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B3D5C0-532B-7282-16CC-0F9C543BC952}"/>
              </a:ext>
            </a:extLst>
          </p:cNvPr>
          <p:cNvSpPr txBox="1"/>
          <p:nvPr/>
        </p:nvSpPr>
        <p:spPr>
          <a:xfrm>
            <a:off x="2947446" y="4017066"/>
            <a:ext cx="1441998" cy="61137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>
              <a:buFontTx/>
              <a:buNone/>
            </a:pPr>
            <a:r>
              <a:rPr lang="id-ID" sz="1000" b="1" dirty="0">
                <a:solidFill>
                  <a:srgbClr val="00B050"/>
                </a:solidFill>
                <a:cs typeface="Segoe UI Semibold"/>
              </a:rPr>
              <a:t>Maret </a:t>
            </a:r>
            <a:r>
              <a:rPr lang="en-ID" sz="1000" b="1" dirty="0">
                <a:solidFill>
                  <a:srgbClr val="00B050"/>
                </a:solidFill>
                <a:cs typeface="Segoe UI Semibold"/>
              </a:rPr>
              <a:t>2017</a:t>
            </a:r>
          </a:p>
          <a:p>
            <a:pPr marL="0" indent="0">
              <a:buFontTx/>
              <a:buNone/>
            </a:pPr>
            <a:r>
              <a:rPr lang="id-ID" sz="1000" b="1" dirty="0">
                <a:solidFill>
                  <a:srgbClr val="000000"/>
                </a:solidFill>
                <a:cs typeface="Segoe UI Semibold"/>
              </a:rPr>
              <a:t>Comercio</a:t>
            </a:r>
            <a:r>
              <a:rPr lang="en-ID" sz="1000" b="1" dirty="0">
                <a:solidFill>
                  <a:srgbClr val="000000"/>
                </a:solidFill>
                <a:cs typeface="Segoe UI Semibold"/>
              </a:rPr>
              <a:t>:</a:t>
            </a: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cs typeface="Segoe UI Semibold"/>
              </a:rPr>
              <a:t>Fitur Modul</a:t>
            </a:r>
            <a:r>
              <a:rPr lang="id-ID" sz="1000" dirty="0">
                <a:solidFill>
                  <a:srgbClr val="000000"/>
                </a:solidFill>
                <a:cs typeface="Segoe UI Semibold"/>
              </a:rPr>
              <a:t> Apps</a:t>
            </a:r>
          </a:p>
          <a:p>
            <a:pPr marL="0" indent="0">
              <a:buFontTx/>
              <a:buNone/>
            </a:pPr>
            <a:endParaRPr lang="en-ID" sz="900" b="1" dirty="0">
              <a:cs typeface="Segoe UI Semibold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32A7C1-1B5D-6446-A062-803308BE89AE}"/>
              </a:ext>
            </a:extLst>
          </p:cNvPr>
          <p:cNvSpPr txBox="1"/>
          <p:nvPr/>
        </p:nvSpPr>
        <p:spPr>
          <a:xfrm>
            <a:off x="3103887" y="1942535"/>
            <a:ext cx="1320271" cy="78519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marL="0" indent="0" algn="r">
              <a:buFontTx/>
              <a:buNone/>
            </a:pPr>
            <a:r>
              <a:rPr lang="en-ID" sz="105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April 2018</a:t>
            </a:r>
          </a:p>
          <a:p>
            <a:pPr marL="0" indent="0" algn="r">
              <a:buFontTx/>
              <a:buNone/>
            </a:pPr>
            <a:r>
              <a:rPr lang="en-ID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Permohonan</a:t>
            </a:r>
            <a:r>
              <a:rPr lang="en-ID" sz="10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Pendaftaran</a:t>
            </a:r>
            <a:r>
              <a:rPr lang="en-ID" sz="1050" dirty="0">
                <a:latin typeface="Segoe UI" panose="020B0502040204020203" pitchFamily="34" charset="0"/>
                <a:cs typeface="Segoe UI" panose="020B0502040204020203" pitchFamily="34" charset="0"/>
              </a:rPr>
              <a:t> Merk</a:t>
            </a:r>
            <a:r>
              <a:rPr lang="en-ID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 STYRE &amp; Comercio</a:t>
            </a:r>
            <a:endParaRPr lang="en-ID" sz="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69F25E7-7218-4237-4300-1CD6AAE0CC2C}"/>
              </a:ext>
            </a:extLst>
          </p:cNvPr>
          <p:cNvSpPr/>
          <p:nvPr/>
        </p:nvSpPr>
        <p:spPr>
          <a:xfrm>
            <a:off x="4352456" y="2134928"/>
            <a:ext cx="151870" cy="151870"/>
          </a:xfrm>
          <a:prstGeom prst="ellipse">
            <a:avLst/>
          </a:prstGeom>
          <a:solidFill>
            <a:srgbClr val="3266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AFC6F3-4819-ABA1-126E-93B538D18970}"/>
              </a:ext>
            </a:extLst>
          </p:cNvPr>
          <p:cNvSpPr txBox="1"/>
          <p:nvPr/>
        </p:nvSpPr>
        <p:spPr>
          <a:xfrm>
            <a:off x="6123915" y="1942535"/>
            <a:ext cx="1320271" cy="39481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0" indent="0" algn="r">
              <a:buFontTx/>
              <a:buNone/>
            </a:pPr>
            <a:r>
              <a:rPr lang="en-ID" sz="105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31 </a:t>
            </a:r>
            <a:r>
              <a:rPr lang="en-ID" sz="1050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Januari</a:t>
            </a:r>
            <a:r>
              <a:rPr lang="en-ID" sz="105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2020</a:t>
            </a:r>
          </a:p>
          <a:p>
            <a:pPr marL="0" indent="0" algn="r">
              <a:buFontTx/>
              <a:buNone/>
            </a:pPr>
            <a:r>
              <a:rPr lang="en-ID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Sertifikat</a:t>
            </a:r>
            <a:r>
              <a:rPr lang="en-ID" sz="105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ID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STYRE</a:t>
            </a:r>
            <a:endParaRPr lang="en-ID" sz="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74CDCF4-38F8-069A-85A8-80A9CECD5C85}"/>
              </a:ext>
            </a:extLst>
          </p:cNvPr>
          <p:cNvSpPr/>
          <p:nvPr/>
        </p:nvSpPr>
        <p:spPr>
          <a:xfrm>
            <a:off x="7372484" y="2050258"/>
            <a:ext cx="151870" cy="151870"/>
          </a:xfrm>
          <a:prstGeom prst="ellipse">
            <a:avLst/>
          </a:prstGeom>
          <a:solidFill>
            <a:srgbClr val="3266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EFB20D-2BBA-6BF8-517F-8E4BF5FFF93A}"/>
              </a:ext>
            </a:extLst>
          </p:cNvPr>
          <p:cNvSpPr txBox="1"/>
          <p:nvPr/>
        </p:nvSpPr>
        <p:spPr>
          <a:xfrm>
            <a:off x="5995108" y="2993129"/>
            <a:ext cx="1449078" cy="54093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r">
              <a:buFontTx/>
              <a:buNone/>
            </a:pPr>
            <a:r>
              <a:rPr lang="en-ID" sz="105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 April 2020 </a:t>
            </a:r>
            <a:r>
              <a:rPr lang="en-ID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Sertifikat</a:t>
            </a:r>
            <a:r>
              <a:rPr lang="en-ID" sz="105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ID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Comercio</a:t>
            </a:r>
            <a:endParaRPr lang="en-ID" sz="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0539FA8-1CB3-B57A-3240-0AEA7B9BA589}"/>
              </a:ext>
            </a:extLst>
          </p:cNvPr>
          <p:cNvSpPr/>
          <p:nvPr/>
        </p:nvSpPr>
        <p:spPr>
          <a:xfrm>
            <a:off x="7372484" y="3109317"/>
            <a:ext cx="151870" cy="151870"/>
          </a:xfrm>
          <a:prstGeom prst="ellipse">
            <a:avLst/>
          </a:prstGeom>
          <a:solidFill>
            <a:srgbClr val="3266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9FDBD1-0F72-D59B-D675-2B5D6560C52E}"/>
              </a:ext>
            </a:extLst>
          </p:cNvPr>
          <p:cNvSpPr/>
          <p:nvPr/>
        </p:nvSpPr>
        <p:spPr>
          <a:xfrm>
            <a:off x="4359018" y="2953939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C65173-0F56-A0A3-BC02-1CCAB8E80B98}"/>
              </a:ext>
            </a:extLst>
          </p:cNvPr>
          <p:cNvSpPr txBox="1"/>
          <p:nvPr/>
        </p:nvSpPr>
        <p:spPr>
          <a:xfrm>
            <a:off x="2904703" y="2669463"/>
            <a:ext cx="1478973" cy="7257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r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00" b="1" dirty="0" err="1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Juni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2018</a:t>
            </a:r>
          </a:p>
          <a:p>
            <a:pPr marL="0" indent="0" algn="r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Implementasi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Komputer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HP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EDII</a:t>
            </a:r>
          </a:p>
          <a:p>
            <a:pPr marL="0" indent="0">
              <a:buFontTx/>
              <a:buNone/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FB39165-3C3D-FAE1-3849-0E09DBF844FE}"/>
              </a:ext>
            </a:extLst>
          </p:cNvPr>
          <p:cNvSpPr/>
          <p:nvPr/>
        </p:nvSpPr>
        <p:spPr>
          <a:xfrm>
            <a:off x="4359018" y="5491050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A533AD-9988-D813-7CB5-6E1EB49C78B1}"/>
              </a:ext>
            </a:extLst>
          </p:cNvPr>
          <p:cNvSpPr txBox="1"/>
          <p:nvPr/>
        </p:nvSpPr>
        <p:spPr>
          <a:xfrm>
            <a:off x="2904703" y="5206574"/>
            <a:ext cx="1478973" cy="7257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r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00" b="1" dirty="0" err="1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Desember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2018</a:t>
            </a:r>
          </a:p>
          <a:p>
            <a:pPr marL="0" indent="0" algn="r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Implementasi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Komputer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Kerja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-Client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SMF</a:t>
            </a:r>
          </a:p>
          <a:p>
            <a:pPr marL="0" indent="0">
              <a:buFontTx/>
              <a:buNone/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40A6A9D-CA3D-1F19-6122-25519D5E4247}"/>
              </a:ext>
            </a:extLst>
          </p:cNvPr>
          <p:cNvSpPr/>
          <p:nvPr/>
        </p:nvSpPr>
        <p:spPr>
          <a:xfrm>
            <a:off x="4359018" y="2563418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81CCB31-64C2-4FDC-BA4F-40BCC8C6A9F6}"/>
              </a:ext>
            </a:extLst>
          </p:cNvPr>
          <p:cNvSpPr txBox="1"/>
          <p:nvPr/>
        </p:nvSpPr>
        <p:spPr>
          <a:xfrm>
            <a:off x="4488575" y="2278942"/>
            <a:ext cx="1478973" cy="7257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16 April 2018</a:t>
            </a:r>
          </a:p>
          <a:p>
            <a:pPr marL="0" indent="0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Implementasi</a:t>
            </a:r>
            <a:endParaRPr lang="en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Tx/>
              <a:buNone/>
            </a:pPr>
            <a:r>
              <a:rPr lang="en-ID" sz="1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Comercio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PT PRIME</a:t>
            </a:r>
          </a:p>
          <a:p>
            <a:pPr marL="0" indent="0">
              <a:buFontTx/>
              <a:buNone/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9F840AE-D6A9-5529-65E9-8A057A8D9E6C}"/>
              </a:ext>
            </a:extLst>
          </p:cNvPr>
          <p:cNvSpPr/>
          <p:nvPr/>
        </p:nvSpPr>
        <p:spPr>
          <a:xfrm>
            <a:off x="5861312" y="3936415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7BF0CD-7FB2-BA97-6BEB-75DDF5799129}"/>
              </a:ext>
            </a:extLst>
          </p:cNvPr>
          <p:cNvSpPr txBox="1"/>
          <p:nvPr/>
        </p:nvSpPr>
        <p:spPr>
          <a:xfrm>
            <a:off x="4430458" y="3634997"/>
            <a:ext cx="1478973" cy="7257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r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30 </a:t>
            </a:r>
            <a:r>
              <a:rPr lang="en-ID" sz="1000" b="1" dirty="0" err="1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Juli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2019</a:t>
            </a:r>
          </a:p>
          <a:p>
            <a:pPr marL="0" indent="0" algn="r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Implementasi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Monitoring Ruang </a:t>
            </a:r>
            <a:r>
              <a:rPr lang="en-ID" sz="1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rver &amp; Genset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PT. INDITEK</a:t>
            </a:r>
          </a:p>
          <a:p>
            <a:pPr marL="0" indent="0">
              <a:buFontTx/>
              <a:buNone/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500572E-1405-73FC-FA38-B98932B4C34F}"/>
              </a:ext>
            </a:extLst>
          </p:cNvPr>
          <p:cNvSpPr/>
          <p:nvPr/>
        </p:nvSpPr>
        <p:spPr>
          <a:xfrm>
            <a:off x="5861312" y="2597349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2DAB32-CECF-D7E6-0D58-8941C6A3483D}"/>
              </a:ext>
            </a:extLst>
          </p:cNvPr>
          <p:cNvSpPr txBox="1"/>
          <p:nvPr/>
        </p:nvSpPr>
        <p:spPr>
          <a:xfrm>
            <a:off x="5956066" y="2313375"/>
            <a:ext cx="1478973" cy="7257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22 </a:t>
            </a:r>
            <a:r>
              <a:rPr lang="en-ID" sz="1000" b="1" dirty="0" err="1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Oktober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2019</a:t>
            </a:r>
          </a:p>
          <a:p>
            <a:pPr marL="0" indent="0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Penambahan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Intelligent PDU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PERPUSNAS</a:t>
            </a:r>
          </a:p>
          <a:p>
            <a:pPr marL="0" indent="0">
              <a:buFontTx/>
              <a:buNone/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5263840-F453-98C6-8834-FE17CE9A9246}"/>
              </a:ext>
            </a:extLst>
          </p:cNvPr>
          <p:cNvSpPr/>
          <p:nvPr/>
        </p:nvSpPr>
        <p:spPr>
          <a:xfrm>
            <a:off x="5861312" y="1869361"/>
            <a:ext cx="151870" cy="151870"/>
          </a:xfrm>
          <a:prstGeom prst="ellipse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9985F27-17BD-E9A2-C038-91C6A18A87A0}"/>
              </a:ext>
            </a:extLst>
          </p:cNvPr>
          <p:cNvSpPr txBox="1"/>
          <p:nvPr/>
        </p:nvSpPr>
        <p:spPr>
          <a:xfrm>
            <a:off x="4430458" y="1567943"/>
            <a:ext cx="1478973" cy="7257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r">
              <a:buFontTx/>
              <a:buNone/>
            </a:pPr>
            <a:r>
              <a:rPr lang="en-ID" sz="1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000" b="1" dirty="0" err="1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Oktober</a:t>
            </a:r>
            <a:r>
              <a:rPr lang="en-ID" sz="1000" b="1" dirty="0">
                <a:solidFill>
                  <a:srgbClr val="00B05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2019</a:t>
            </a:r>
          </a:p>
          <a:p>
            <a:pPr marL="0" indent="0" algn="r">
              <a:buFontTx/>
              <a:buNone/>
            </a:pPr>
            <a:r>
              <a:rPr lang="en-ID" sz="1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Implementasi</a:t>
            </a:r>
            <a:r>
              <a:rPr lang="en-ID" sz="100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Intelligent PDU</a:t>
            </a:r>
            <a:endParaRPr lang="id-ID" sz="100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FontTx/>
              <a:buNone/>
            </a:pPr>
            <a:r>
              <a:rPr lang="en-ID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BAWASLU</a:t>
            </a:r>
          </a:p>
          <a:p>
            <a:pPr marL="0" indent="0">
              <a:buFontTx/>
              <a:buNone/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83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0FF3DD-2A47-8161-3E18-6B950A455963}"/>
              </a:ext>
            </a:extLst>
          </p:cNvPr>
          <p:cNvSpPr txBox="1"/>
          <p:nvPr/>
        </p:nvSpPr>
        <p:spPr>
          <a:xfrm>
            <a:off x="512127" y="937153"/>
            <a:ext cx="4074995" cy="508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u="none" dirty="0"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Partnership</a:t>
            </a:r>
            <a:endParaRPr lang="en-ID" sz="1100" u="none" dirty="0">
              <a:effectLst/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B28528-E70D-C09F-9038-3CF2DD25359A}"/>
              </a:ext>
            </a:extLst>
          </p:cNvPr>
          <p:cNvSpPr txBox="1"/>
          <p:nvPr/>
        </p:nvSpPr>
        <p:spPr>
          <a:xfrm>
            <a:off x="508853" y="1641157"/>
            <a:ext cx="42455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dirty="0" err="1">
                <a:latin typeface="+mj-lt"/>
              </a:rPr>
              <a:t>Dalam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mewujudkan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misi</a:t>
            </a:r>
            <a:r>
              <a:rPr lang="en-ID" dirty="0">
                <a:latin typeface="+mj-lt"/>
              </a:rPr>
              <a:t> kami </a:t>
            </a:r>
            <a:r>
              <a:rPr lang="en-ID" dirty="0" err="1">
                <a:latin typeface="+mj-lt"/>
              </a:rPr>
              <a:t>untuk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menjadi</a:t>
            </a:r>
            <a:r>
              <a:rPr lang="en-ID" dirty="0">
                <a:latin typeface="+mj-lt"/>
              </a:rPr>
              <a:t> Mitra </a:t>
            </a:r>
            <a:r>
              <a:rPr lang="en-ID" dirty="0" err="1">
                <a:latin typeface="+mj-lt"/>
              </a:rPr>
              <a:t>Bisnis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Terpercaya</a:t>
            </a:r>
            <a:r>
              <a:rPr lang="en-ID" dirty="0">
                <a:latin typeface="+mj-lt"/>
              </a:rPr>
              <a:t>, kami </a:t>
            </a:r>
            <a:r>
              <a:rPr lang="en-ID" dirty="0" err="1">
                <a:latin typeface="+mj-lt"/>
              </a:rPr>
              <a:t>selalu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berusaha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memberikan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layanan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terbaik</a:t>
            </a:r>
            <a:r>
              <a:rPr lang="en-ID" dirty="0">
                <a:latin typeface="+mj-lt"/>
              </a:rPr>
              <a:t> kami, oleh </a:t>
            </a:r>
            <a:r>
              <a:rPr lang="en-ID" dirty="0" err="1">
                <a:latin typeface="+mj-lt"/>
              </a:rPr>
              <a:t>karena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itu</a:t>
            </a:r>
            <a:r>
              <a:rPr lang="en-ID" dirty="0">
                <a:latin typeface="+mj-lt"/>
              </a:rPr>
              <a:t> kami </a:t>
            </a:r>
            <a:r>
              <a:rPr lang="en-ID" dirty="0" err="1">
                <a:latin typeface="+mj-lt"/>
              </a:rPr>
              <a:t>melakukan</a:t>
            </a:r>
            <a:r>
              <a:rPr lang="en-ID" dirty="0">
                <a:latin typeface="+mj-lt"/>
              </a:rPr>
              <a:t> strategic movement </a:t>
            </a:r>
            <a:r>
              <a:rPr lang="en-ID" dirty="0" err="1">
                <a:latin typeface="+mj-lt"/>
              </a:rPr>
              <a:t>dengan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menjadi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mitra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bisnis</a:t>
            </a:r>
            <a:r>
              <a:rPr lang="en-ID" dirty="0">
                <a:latin typeface="+mj-lt"/>
              </a:rPr>
              <a:t> yang </a:t>
            </a:r>
            <a:r>
              <a:rPr lang="en-ID" dirty="0" err="1">
                <a:latin typeface="+mj-lt"/>
              </a:rPr>
              <a:t>dapat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memberikan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produk</a:t>
            </a:r>
            <a:r>
              <a:rPr lang="en-ID" dirty="0">
                <a:latin typeface="+mj-lt"/>
              </a:rPr>
              <a:t> dan </a:t>
            </a:r>
            <a:r>
              <a:rPr lang="en-ID" dirty="0" err="1">
                <a:latin typeface="+mj-lt"/>
              </a:rPr>
              <a:t>layanan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terbaik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sesuai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dengan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bisnis</a:t>
            </a:r>
            <a:r>
              <a:rPr lang="en-ID" dirty="0">
                <a:latin typeface="+mj-lt"/>
              </a:rPr>
              <a:t> dan </a:t>
            </a:r>
            <a:r>
              <a:rPr lang="en-ID" dirty="0" err="1">
                <a:latin typeface="+mj-lt"/>
              </a:rPr>
              <a:t>pengguna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layanan</a:t>
            </a:r>
            <a:r>
              <a:rPr lang="en-ID" dirty="0">
                <a:latin typeface="+mj-lt"/>
              </a:rPr>
              <a:t> kami. </a:t>
            </a:r>
          </a:p>
          <a:p>
            <a:pPr algn="just"/>
            <a:r>
              <a:rPr lang="en-ID" dirty="0">
                <a:latin typeface="+mj-lt"/>
              </a:rPr>
              <a:t>Kami </a:t>
            </a:r>
            <a:r>
              <a:rPr lang="en-ID" dirty="0" err="1">
                <a:latin typeface="+mj-lt"/>
              </a:rPr>
              <a:t>menjalin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kerjasama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dengan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beberapa</a:t>
            </a:r>
            <a:r>
              <a:rPr lang="en-ID" dirty="0">
                <a:latin typeface="+mj-lt"/>
              </a:rPr>
              <a:t> Principal ICT </a:t>
            </a:r>
            <a:r>
              <a:rPr lang="en-ID" dirty="0" err="1">
                <a:latin typeface="+mj-lt"/>
              </a:rPr>
              <a:t>terkemuka</a:t>
            </a:r>
            <a:r>
              <a:rPr lang="en-ID" dirty="0">
                <a:latin typeface="+mj-lt"/>
              </a:rPr>
              <a:t> yang sangat </a:t>
            </a:r>
            <a:r>
              <a:rPr lang="en-ID" dirty="0" err="1">
                <a:latin typeface="+mj-lt"/>
              </a:rPr>
              <a:t>berpengalaman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dalam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memberikan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kualitas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produk</a:t>
            </a:r>
            <a:r>
              <a:rPr lang="en-ID" dirty="0">
                <a:latin typeface="+mj-lt"/>
              </a:rPr>
              <a:t> dan </a:t>
            </a:r>
            <a:r>
              <a:rPr lang="en-ID" dirty="0" err="1">
                <a:latin typeface="+mj-lt"/>
              </a:rPr>
              <a:t>layanan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terbaik</a:t>
            </a:r>
            <a:r>
              <a:rPr lang="en-ID" dirty="0">
                <a:latin typeface="+mj-lt"/>
              </a:rPr>
              <a:t>.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82E3137-919A-4018-7BEB-8FF960D648AB}"/>
              </a:ext>
            </a:extLst>
          </p:cNvPr>
          <p:cNvGrpSpPr/>
          <p:nvPr/>
        </p:nvGrpSpPr>
        <p:grpSpPr>
          <a:xfrm>
            <a:off x="5106410" y="1230123"/>
            <a:ext cx="6484015" cy="4247598"/>
            <a:chOff x="5156105" y="912075"/>
            <a:chExt cx="6484015" cy="4247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A4C46B-A104-DD54-7DF6-9BA34B244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7692" y="3673456"/>
              <a:ext cx="1356360" cy="1463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28C55C-086E-6D24-1F50-A3284405A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256" y="3689013"/>
              <a:ext cx="1363980" cy="14706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167570-4A39-1BF2-E66F-A1C4AAEB3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520" y="912075"/>
              <a:ext cx="1348740" cy="14782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F9952A-387A-DE1A-6694-499F92AD1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520" y="3677601"/>
              <a:ext cx="1371600" cy="147828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96256F3-06AB-2B32-DFF3-EF637829A56B}"/>
                </a:ext>
              </a:extLst>
            </p:cNvPr>
            <p:cNvGrpSpPr/>
            <p:nvPr/>
          </p:nvGrpSpPr>
          <p:grpSpPr>
            <a:xfrm>
              <a:off x="5162109" y="937237"/>
              <a:ext cx="1287792" cy="1394460"/>
              <a:chOff x="9162603" y="4208055"/>
              <a:chExt cx="1287792" cy="139446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554B20A-7300-B834-4A12-E920C29D5517}"/>
                  </a:ext>
                </a:extLst>
              </p:cNvPr>
              <p:cNvSpPr/>
              <p:nvPr/>
            </p:nvSpPr>
            <p:spPr>
              <a:xfrm>
                <a:off x="9162615" y="5176429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9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www.socomec.com</a:t>
                </a:r>
                <a:endParaRPr lang="en-ID" sz="110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C5B8113-69AE-8909-8FCD-79800DA81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5806" y="4599849"/>
                <a:ext cx="1201386" cy="305436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8E74AED-B6B3-42D5-6FB0-FA6A5FA73180}"/>
                  </a:ext>
                </a:extLst>
              </p:cNvPr>
              <p:cNvSpPr/>
              <p:nvPr/>
            </p:nvSpPr>
            <p:spPr>
              <a:xfrm>
                <a:off x="9162603" y="4208055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340E0F5-C5B7-9EE9-CE7D-FCAEA23F4B73}"/>
                </a:ext>
              </a:extLst>
            </p:cNvPr>
            <p:cNvGrpSpPr/>
            <p:nvPr/>
          </p:nvGrpSpPr>
          <p:grpSpPr>
            <a:xfrm>
              <a:off x="6453625" y="937237"/>
              <a:ext cx="1287792" cy="1394460"/>
              <a:chOff x="9091060" y="3744326"/>
              <a:chExt cx="1287792" cy="139446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6D956FB-81C2-596A-2D98-0E337DB82546}"/>
                  </a:ext>
                </a:extLst>
              </p:cNvPr>
              <p:cNvSpPr/>
              <p:nvPr/>
            </p:nvSpPr>
            <p:spPr>
              <a:xfrm>
                <a:off x="9091072" y="4712700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9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www.se.com</a:t>
                </a:r>
                <a:endParaRPr lang="en-ID" sz="110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F5BB2E-0DD7-F2E9-800A-DE796F650E29}"/>
                  </a:ext>
                </a:extLst>
              </p:cNvPr>
              <p:cNvSpPr/>
              <p:nvPr/>
            </p:nvSpPr>
            <p:spPr>
              <a:xfrm>
                <a:off x="9091060" y="3744326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FBC1358-C245-ACCD-6EF8-CA8912205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4028" y="4085355"/>
                <a:ext cx="1154024" cy="340603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7C8B749-78FE-A400-3127-C2E1B3F2CF62}"/>
                </a:ext>
              </a:extLst>
            </p:cNvPr>
            <p:cNvGrpSpPr/>
            <p:nvPr/>
          </p:nvGrpSpPr>
          <p:grpSpPr>
            <a:xfrm>
              <a:off x="7735506" y="937237"/>
              <a:ext cx="1287792" cy="1394460"/>
              <a:chOff x="9649053" y="4030439"/>
              <a:chExt cx="1287792" cy="139446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CBB5C91-1E76-B319-377B-CF5EFB2D6EEF}"/>
                  </a:ext>
                </a:extLst>
              </p:cNvPr>
              <p:cNvSpPr/>
              <p:nvPr/>
            </p:nvSpPr>
            <p:spPr>
              <a:xfrm>
                <a:off x="9649065" y="4998813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9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6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www.deapseaelectronic.com</a:t>
                </a:r>
                <a:endParaRPr lang="en-ID" sz="90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23F6607-0AF6-CD78-E477-3AED29EFE97A}"/>
                  </a:ext>
                </a:extLst>
              </p:cNvPr>
              <p:cNvSpPr/>
              <p:nvPr/>
            </p:nvSpPr>
            <p:spPr>
              <a:xfrm>
                <a:off x="9649053" y="4030439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06848483-5F4C-72D5-04D2-43C2A4CEE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5803" y="4178095"/>
                <a:ext cx="771292" cy="700854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19880E-DC22-B62B-B290-0F994E7C3A6D}"/>
                </a:ext>
              </a:extLst>
            </p:cNvPr>
            <p:cNvGrpSpPr/>
            <p:nvPr/>
          </p:nvGrpSpPr>
          <p:grpSpPr>
            <a:xfrm>
              <a:off x="9021667" y="937406"/>
              <a:ext cx="1287792" cy="1394460"/>
              <a:chOff x="8463045" y="3932188"/>
              <a:chExt cx="1287792" cy="139446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933BF3B-F31F-3ADC-3FF2-14005376DE27}"/>
                  </a:ext>
                </a:extLst>
              </p:cNvPr>
              <p:cNvSpPr/>
              <p:nvPr/>
            </p:nvSpPr>
            <p:spPr>
              <a:xfrm>
                <a:off x="8463057" y="4900562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9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www.huawei.com</a:t>
                </a:r>
                <a:endParaRPr lang="en-ID" sz="110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F325AC2-B35E-F7DD-1FC9-911C7085CF1F}"/>
                  </a:ext>
                </a:extLst>
              </p:cNvPr>
              <p:cNvSpPr/>
              <p:nvPr/>
            </p:nvSpPr>
            <p:spPr>
              <a:xfrm>
                <a:off x="8463045" y="3932188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4359C7B-7DE0-D93E-E14C-E8B69D96D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7048" y="4251471"/>
                <a:ext cx="1179786" cy="329809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3017AFB-9DC6-DEB2-565A-424C34473E45}"/>
                </a:ext>
              </a:extLst>
            </p:cNvPr>
            <p:cNvGrpSpPr/>
            <p:nvPr/>
          </p:nvGrpSpPr>
          <p:grpSpPr>
            <a:xfrm>
              <a:off x="7733269" y="3689013"/>
              <a:ext cx="1287780" cy="1431926"/>
              <a:chOff x="6834705" y="3538537"/>
              <a:chExt cx="1287780" cy="143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5DD1FB0-6768-3F4E-C75E-C03354DB4112}"/>
                  </a:ext>
                </a:extLst>
              </p:cNvPr>
              <p:cNvSpPr/>
              <p:nvPr/>
            </p:nvSpPr>
            <p:spPr>
              <a:xfrm>
                <a:off x="6834705" y="3538537"/>
                <a:ext cx="1287780" cy="100584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D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F0BECF8-23A9-09A6-A674-DEFDA74B1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4245" y="3599497"/>
                <a:ext cx="1068070" cy="91694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496579D-F9F3-D06F-6C80-68AF528AC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3765" y="4658677"/>
                <a:ext cx="1110615" cy="175895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50C1F13-D8BF-8BF5-980B-5017EF967D9F}"/>
                  </a:ext>
                </a:extLst>
              </p:cNvPr>
              <p:cNvSpPr/>
              <p:nvPr/>
            </p:nvSpPr>
            <p:spPr>
              <a:xfrm>
                <a:off x="6834705" y="4544377"/>
                <a:ext cx="1287780" cy="426086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endParaRPr lang="en-ID" sz="110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C8B20EE-403C-314C-A389-8C06D7CB2E0B}"/>
                </a:ext>
              </a:extLst>
            </p:cNvPr>
            <p:cNvGrpSpPr/>
            <p:nvPr/>
          </p:nvGrpSpPr>
          <p:grpSpPr>
            <a:xfrm>
              <a:off x="5161078" y="2331697"/>
              <a:ext cx="1287792" cy="1394460"/>
              <a:chOff x="10233213" y="4145231"/>
              <a:chExt cx="1287792" cy="139446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8F50F19-D51E-F90A-D90B-539188535728}"/>
                  </a:ext>
                </a:extLst>
              </p:cNvPr>
              <p:cNvSpPr/>
              <p:nvPr/>
            </p:nvSpPr>
            <p:spPr>
              <a:xfrm>
                <a:off x="10233225" y="5113605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05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8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www.kidde-fenwal.com</a:t>
                </a:r>
                <a:endParaRPr lang="en-ID" sz="105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E1BB9BA-A03C-6024-652A-EFEF22304A3F}"/>
                  </a:ext>
                </a:extLst>
              </p:cNvPr>
              <p:cNvSpPr/>
              <p:nvPr/>
            </p:nvSpPr>
            <p:spPr>
              <a:xfrm>
                <a:off x="10233213" y="4145231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2C9EDD5-A5E6-2A71-6436-D477148F0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9459" y="4489687"/>
                <a:ext cx="1125354" cy="359876"/>
              </a:xfrm>
              <a:prstGeom prst="rect">
                <a:avLst/>
              </a:prstGeom>
            </p:spPr>
          </p:pic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7FF7D4-3670-E034-BE14-9688813C11EE}"/>
                </a:ext>
              </a:extLst>
            </p:cNvPr>
            <p:cNvGrpSpPr/>
            <p:nvPr/>
          </p:nvGrpSpPr>
          <p:grpSpPr>
            <a:xfrm>
              <a:off x="6449411" y="2331697"/>
              <a:ext cx="1294142" cy="1394460"/>
              <a:chOff x="5112556" y="4234546"/>
              <a:chExt cx="1294142" cy="139446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919609B-9CD3-91F4-E47E-9BB01F4DA416}"/>
                  </a:ext>
                </a:extLst>
              </p:cNvPr>
              <p:cNvSpPr/>
              <p:nvPr/>
            </p:nvSpPr>
            <p:spPr>
              <a:xfrm>
                <a:off x="5118918" y="5202920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05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8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www.mikrotik.com</a:t>
                </a:r>
                <a:endParaRPr lang="en-ID" sz="105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57E2740-1AC1-3FF2-7D38-ED02CF0F117C}"/>
                  </a:ext>
                </a:extLst>
              </p:cNvPr>
              <p:cNvSpPr/>
              <p:nvPr/>
            </p:nvSpPr>
            <p:spPr>
              <a:xfrm>
                <a:off x="5112556" y="4234546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6BA39093-B10A-7B60-FB2D-8FB780503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9847" y="4462177"/>
                <a:ext cx="1127230" cy="542845"/>
              </a:xfrm>
              <a:prstGeom prst="rect">
                <a:avLst/>
              </a:prstGeom>
            </p:spPr>
          </p:pic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BA754C8-B874-F4EE-B01D-79CBDB104478}"/>
                </a:ext>
              </a:extLst>
            </p:cNvPr>
            <p:cNvGrpSpPr/>
            <p:nvPr/>
          </p:nvGrpSpPr>
          <p:grpSpPr>
            <a:xfrm>
              <a:off x="7735239" y="2327735"/>
              <a:ext cx="1287792" cy="1394460"/>
              <a:chOff x="10498398" y="2291552"/>
              <a:chExt cx="1287792" cy="139446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EA5A547-E8FD-752A-929D-BD2C58D293F1}"/>
                  </a:ext>
                </a:extLst>
              </p:cNvPr>
              <p:cNvSpPr/>
              <p:nvPr/>
            </p:nvSpPr>
            <p:spPr>
              <a:xfrm>
                <a:off x="10498410" y="3259926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05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8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www.cisco.com</a:t>
                </a:r>
                <a:endParaRPr lang="en-ID" sz="105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42B2B3C-27CE-3689-42F5-7C6F2DA9ADD9}"/>
                  </a:ext>
                </a:extLst>
              </p:cNvPr>
              <p:cNvSpPr/>
              <p:nvPr/>
            </p:nvSpPr>
            <p:spPr>
              <a:xfrm>
                <a:off x="10498398" y="2291552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0103CD36-F85D-B3AB-9248-DBB37C034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5394" y="2516525"/>
                <a:ext cx="1033799" cy="572349"/>
              </a:xfrm>
              <a:prstGeom prst="rect">
                <a:avLst/>
              </a:prstGeom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14420C5-14CD-DEDE-B305-047CD4E27B89}"/>
                </a:ext>
              </a:extLst>
            </p:cNvPr>
            <p:cNvGrpSpPr/>
            <p:nvPr/>
          </p:nvGrpSpPr>
          <p:grpSpPr>
            <a:xfrm>
              <a:off x="9024308" y="2325877"/>
              <a:ext cx="1287792" cy="1394460"/>
              <a:chOff x="5098342" y="4150948"/>
              <a:chExt cx="1287792" cy="139446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5C525CD-C257-F755-F018-7DA278690594}"/>
                  </a:ext>
                </a:extLst>
              </p:cNvPr>
              <p:cNvSpPr/>
              <p:nvPr/>
            </p:nvSpPr>
            <p:spPr>
              <a:xfrm>
                <a:off x="5098354" y="5119322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7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www.dahuasecurity.com</a:t>
                </a:r>
                <a:endParaRPr lang="en-ID" sz="100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F2D69C6-A25C-8103-485E-A81B60C40684}"/>
                  </a:ext>
                </a:extLst>
              </p:cNvPr>
              <p:cNvSpPr/>
              <p:nvPr/>
            </p:nvSpPr>
            <p:spPr>
              <a:xfrm>
                <a:off x="5098342" y="4150948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C1B4D0D7-A5D6-7E3D-1CDD-931962628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258" y="4502723"/>
                <a:ext cx="962004" cy="298719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91F6C04-0105-7B8C-ACFD-035D1F4692A3}"/>
                </a:ext>
              </a:extLst>
            </p:cNvPr>
            <p:cNvGrpSpPr/>
            <p:nvPr/>
          </p:nvGrpSpPr>
          <p:grpSpPr>
            <a:xfrm>
              <a:off x="10313731" y="2318921"/>
              <a:ext cx="1287792" cy="1394460"/>
              <a:chOff x="9937577" y="4729040"/>
              <a:chExt cx="1287792" cy="1394460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F672899-A425-AE49-C2AF-44BC5D677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772" y="5151142"/>
                <a:ext cx="1067792" cy="277626"/>
              </a:xfrm>
              <a:prstGeom prst="rect">
                <a:avLst/>
              </a:prstGeom>
            </p:spPr>
          </p:pic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FE2ADFC-15CE-11B6-A598-54D93AF369C3}"/>
                  </a:ext>
                </a:extLst>
              </p:cNvPr>
              <p:cNvSpPr/>
              <p:nvPr/>
            </p:nvSpPr>
            <p:spPr>
              <a:xfrm>
                <a:off x="9937589" y="5697414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9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www.zkteko.com</a:t>
                </a:r>
                <a:endParaRPr lang="en-ID" sz="110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7CF8165-B8CA-B0CE-70BD-8D66C22D2AF2}"/>
                  </a:ext>
                </a:extLst>
              </p:cNvPr>
              <p:cNvSpPr/>
              <p:nvPr/>
            </p:nvSpPr>
            <p:spPr>
              <a:xfrm>
                <a:off x="9937577" y="4729040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47FD431-E2D8-1EC5-4727-1436884A6E28}"/>
                </a:ext>
              </a:extLst>
            </p:cNvPr>
            <p:cNvGrpSpPr/>
            <p:nvPr/>
          </p:nvGrpSpPr>
          <p:grpSpPr>
            <a:xfrm>
              <a:off x="5156105" y="3725807"/>
              <a:ext cx="1287792" cy="1394460"/>
              <a:chOff x="4948215" y="4025016"/>
              <a:chExt cx="1287792" cy="139446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B66C15A7-B23A-6628-56A3-0B36D9E59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664" y="4319796"/>
                <a:ext cx="1124894" cy="429979"/>
              </a:xfrm>
              <a:prstGeom prst="rect">
                <a:avLst/>
              </a:prstGeom>
            </p:spPr>
          </p:pic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8616CC0-C919-4F44-FD4A-952A6EA0AD61}"/>
                  </a:ext>
                </a:extLst>
              </p:cNvPr>
              <p:cNvSpPr/>
              <p:nvPr/>
            </p:nvSpPr>
            <p:spPr>
              <a:xfrm>
                <a:off x="4948227" y="4993390"/>
                <a:ext cx="1287780" cy="42608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1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900" dirty="0">
                    <a:solidFill>
                      <a:schemeClr val="accent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www.prime-dcs.com</a:t>
                </a:r>
                <a:endParaRPr lang="en-ID" sz="1100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2615F0A-DAE9-3CB2-8243-A2EC0F349716}"/>
                  </a:ext>
                </a:extLst>
              </p:cNvPr>
              <p:cNvSpPr/>
              <p:nvPr/>
            </p:nvSpPr>
            <p:spPr>
              <a:xfrm>
                <a:off x="4948215" y="4025016"/>
                <a:ext cx="1287792" cy="13944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030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0FF3DD-2A47-8161-3E18-6B950A455963}"/>
              </a:ext>
            </a:extLst>
          </p:cNvPr>
          <p:cNvSpPr txBox="1"/>
          <p:nvPr/>
        </p:nvSpPr>
        <p:spPr>
          <a:xfrm>
            <a:off x="5043902" y="1447168"/>
            <a:ext cx="2529722" cy="508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u="none" dirty="0"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Our Clients</a:t>
            </a:r>
            <a:endParaRPr lang="en-ID" sz="1100" u="none" dirty="0">
              <a:effectLst/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B28528-E70D-C09F-9038-3CF2DD25359A}"/>
              </a:ext>
            </a:extLst>
          </p:cNvPr>
          <p:cNvSpPr txBox="1"/>
          <p:nvPr/>
        </p:nvSpPr>
        <p:spPr>
          <a:xfrm>
            <a:off x="5043902" y="2040893"/>
            <a:ext cx="68114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>
                <a:latin typeface="+mj-lt"/>
              </a:rPr>
              <a:t>Merupakan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sebuah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kebanggan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bagi</a:t>
            </a:r>
            <a:r>
              <a:rPr lang="en-ID" dirty="0">
                <a:latin typeface="+mj-lt"/>
              </a:rPr>
              <a:t> kami </a:t>
            </a:r>
            <a:r>
              <a:rPr lang="en-ID" dirty="0" err="1">
                <a:latin typeface="+mj-lt"/>
              </a:rPr>
              <a:t>dapat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bekerjasama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dengan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organisasi</a:t>
            </a:r>
            <a:r>
              <a:rPr lang="en-ID" dirty="0">
                <a:latin typeface="+mj-lt"/>
              </a:rPr>
              <a:t>/</a:t>
            </a:r>
            <a:r>
              <a:rPr lang="en-ID" dirty="0" err="1">
                <a:latin typeface="+mj-lt"/>
              </a:rPr>
              <a:t>perusahaan</a:t>
            </a:r>
            <a:r>
              <a:rPr lang="en-ID" dirty="0">
                <a:latin typeface="+mj-lt"/>
              </a:rPr>
              <a:t>. </a:t>
            </a:r>
            <a:r>
              <a:rPr lang="en-ID" dirty="0" err="1">
                <a:latin typeface="+mj-lt"/>
              </a:rPr>
              <a:t>Klien</a:t>
            </a:r>
            <a:r>
              <a:rPr lang="en-ID" dirty="0">
                <a:latin typeface="+mj-lt"/>
              </a:rPr>
              <a:t> kami </a:t>
            </a:r>
            <a:r>
              <a:rPr lang="en-ID" dirty="0" err="1">
                <a:latin typeface="+mj-lt"/>
              </a:rPr>
              <a:t>selalu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terlibat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dalam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rangka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memenuhi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kebutuhan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mereka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dalam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memecahkan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masalah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bisnis</a:t>
            </a:r>
            <a:r>
              <a:rPr lang="en-ID" dirty="0">
                <a:latin typeface="+mj-lt"/>
              </a:rPr>
              <a:t>, </a:t>
            </a:r>
            <a:r>
              <a:rPr lang="en-ID" dirty="0" err="1">
                <a:latin typeface="+mj-lt"/>
              </a:rPr>
              <a:t>meningkatkan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visibilitas</a:t>
            </a:r>
            <a:r>
              <a:rPr lang="en-ID" dirty="0">
                <a:latin typeface="+mj-lt"/>
              </a:rPr>
              <a:t> dan </a:t>
            </a:r>
            <a:r>
              <a:rPr lang="en-ID" dirty="0" err="1">
                <a:latin typeface="+mj-lt"/>
              </a:rPr>
              <a:t>membantu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mereka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berkembang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dalam</a:t>
            </a:r>
            <a:r>
              <a:rPr lang="en-ID" dirty="0">
                <a:latin typeface="+mj-lt"/>
              </a:rPr>
              <a:t> dunia </a:t>
            </a:r>
            <a:r>
              <a:rPr lang="en-ID" dirty="0" err="1">
                <a:latin typeface="+mj-lt"/>
              </a:rPr>
              <a:t>bisnis</a:t>
            </a:r>
            <a:r>
              <a:rPr lang="en-ID" dirty="0">
                <a:latin typeface="+mj-lt"/>
              </a:rPr>
              <a:t> di mana </a:t>
            </a:r>
            <a:r>
              <a:rPr lang="en-ID" dirty="0" err="1">
                <a:latin typeface="+mj-lt"/>
              </a:rPr>
              <a:t>pelanggan</a:t>
            </a:r>
            <a:r>
              <a:rPr lang="en-ID" dirty="0">
                <a:latin typeface="+mj-lt"/>
              </a:rPr>
              <a:t> dan </a:t>
            </a:r>
            <a:r>
              <a:rPr lang="en-ID" dirty="0" err="1">
                <a:latin typeface="+mj-lt"/>
              </a:rPr>
              <a:t>karyawan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telah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menjadi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semakin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diberdayakan</a:t>
            </a:r>
            <a:r>
              <a:rPr lang="en-ID" dirty="0">
                <a:latin typeface="+mj-lt"/>
              </a:rPr>
              <a:t>. Kami </a:t>
            </a:r>
            <a:r>
              <a:rPr lang="en-ID" dirty="0" err="1">
                <a:latin typeface="+mj-lt"/>
              </a:rPr>
              <a:t>melihat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klien</a:t>
            </a:r>
            <a:r>
              <a:rPr lang="en-ID" dirty="0">
                <a:latin typeface="+mj-lt"/>
              </a:rPr>
              <a:t> kami </a:t>
            </a:r>
            <a:r>
              <a:rPr lang="en-ID" dirty="0" err="1">
                <a:latin typeface="+mj-lt"/>
              </a:rPr>
              <a:t>sebagai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mitra</a:t>
            </a:r>
            <a:r>
              <a:rPr lang="en-ID" dirty="0">
                <a:latin typeface="+mj-lt"/>
              </a:rPr>
              <a:t> dan </a:t>
            </a:r>
            <a:r>
              <a:rPr lang="en-ID" dirty="0" err="1">
                <a:latin typeface="+mj-lt"/>
              </a:rPr>
              <a:t>bekerja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sama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dengan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mereka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untuk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mencapai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hasil</a:t>
            </a:r>
            <a:r>
              <a:rPr lang="en-ID" dirty="0">
                <a:latin typeface="+mj-lt"/>
              </a:rPr>
              <a:t> yang </a:t>
            </a:r>
            <a:r>
              <a:rPr lang="en-ID" dirty="0" err="1">
                <a:latin typeface="+mj-lt"/>
              </a:rPr>
              <a:t>mereka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inginkan</a:t>
            </a:r>
            <a:r>
              <a:rPr lang="en-ID" dirty="0">
                <a:latin typeface="+mj-lt"/>
              </a:rPr>
              <a:t>.</a:t>
            </a:r>
          </a:p>
          <a:p>
            <a:r>
              <a:rPr lang="en-ID" dirty="0">
                <a:latin typeface="+mj-lt"/>
              </a:rPr>
              <a:t>Kami </a:t>
            </a:r>
            <a:r>
              <a:rPr lang="en-ID" dirty="0" err="1">
                <a:latin typeface="+mj-lt"/>
              </a:rPr>
              <a:t>menjalin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kerjasama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dengan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beberapa</a:t>
            </a:r>
            <a:r>
              <a:rPr lang="en-ID" dirty="0">
                <a:latin typeface="+mj-lt"/>
              </a:rPr>
              <a:t> Principal ICT </a:t>
            </a:r>
            <a:r>
              <a:rPr lang="en-ID" dirty="0" err="1">
                <a:latin typeface="+mj-lt"/>
              </a:rPr>
              <a:t>terkemuka</a:t>
            </a:r>
            <a:r>
              <a:rPr lang="en-ID" dirty="0">
                <a:latin typeface="+mj-lt"/>
              </a:rPr>
              <a:t> yang sangat </a:t>
            </a:r>
            <a:r>
              <a:rPr lang="en-ID" dirty="0" err="1">
                <a:latin typeface="+mj-lt"/>
              </a:rPr>
              <a:t>berpengalaman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dalam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memberikan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kualitas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produk</a:t>
            </a:r>
            <a:r>
              <a:rPr lang="en-ID" dirty="0">
                <a:latin typeface="+mj-lt"/>
              </a:rPr>
              <a:t> dan </a:t>
            </a:r>
            <a:r>
              <a:rPr lang="en-ID" dirty="0" err="1">
                <a:latin typeface="+mj-lt"/>
              </a:rPr>
              <a:t>layanan</a:t>
            </a:r>
            <a:r>
              <a:rPr lang="en-ID" dirty="0">
                <a:latin typeface="+mj-lt"/>
              </a:rPr>
              <a:t> </a:t>
            </a:r>
            <a:r>
              <a:rPr lang="en-ID" dirty="0" err="1">
                <a:latin typeface="+mj-lt"/>
              </a:rPr>
              <a:t>terbaik</a:t>
            </a:r>
            <a:r>
              <a:rPr lang="en-ID" dirty="0">
                <a:latin typeface="+mj-lt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489261-9DE8-57F5-5194-5295255B7ECC}"/>
              </a:ext>
            </a:extLst>
          </p:cNvPr>
          <p:cNvGrpSpPr/>
          <p:nvPr/>
        </p:nvGrpSpPr>
        <p:grpSpPr>
          <a:xfrm>
            <a:off x="971534" y="1537672"/>
            <a:ext cx="3875829" cy="4525095"/>
            <a:chOff x="534217" y="1418404"/>
            <a:chExt cx="3875829" cy="4525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4B6CDF1-1F0D-AFB5-77F2-FBF736D1941D}"/>
                </a:ext>
              </a:extLst>
            </p:cNvPr>
            <p:cNvGrpSpPr/>
            <p:nvPr/>
          </p:nvGrpSpPr>
          <p:grpSpPr>
            <a:xfrm>
              <a:off x="1539866" y="3563337"/>
              <a:ext cx="905269" cy="980963"/>
              <a:chOff x="4505008" y="2278389"/>
              <a:chExt cx="905269" cy="980963"/>
            </a:xfrm>
          </p:grpSpPr>
          <p:pic>
            <p:nvPicPr>
              <p:cNvPr id="36" name="Gambar 33" descr="Image result for PERPUSNAS">
                <a:extLst>
                  <a:ext uri="{FF2B5EF4-FFF2-40B4-BE49-F238E27FC236}">
                    <a16:creationId xmlns:a16="http://schemas.microsoft.com/office/drawing/2014/main" id="{081DA5C5-8D2F-08C6-5BE8-B4CAFCA8F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5008" y="2278389"/>
                <a:ext cx="905269" cy="2691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" name="Persegi Panjang 8">
                <a:extLst>
                  <a:ext uri="{FF2B5EF4-FFF2-40B4-BE49-F238E27FC236}">
                    <a16:creationId xmlns:a16="http://schemas.microsoft.com/office/drawing/2014/main" id="{A2C11238-1D49-9EB3-2885-1A3C394EB5B0}"/>
                  </a:ext>
                </a:extLst>
              </p:cNvPr>
              <p:cNvSpPr/>
              <p:nvPr/>
            </p:nvSpPr>
            <p:spPr>
              <a:xfrm>
                <a:off x="4539255" y="2860123"/>
                <a:ext cx="844766" cy="39922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en-US" sz="10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PERPUSNAS</a:t>
                </a:r>
                <a:endParaRPr lang="en-ID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3ACA44-7DEF-484F-BF47-2C3C9F1662BB}"/>
                </a:ext>
              </a:extLst>
            </p:cNvPr>
            <p:cNvGrpSpPr/>
            <p:nvPr/>
          </p:nvGrpSpPr>
          <p:grpSpPr>
            <a:xfrm>
              <a:off x="615190" y="1582137"/>
              <a:ext cx="844766" cy="1309472"/>
              <a:chOff x="635068" y="1949880"/>
              <a:chExt cx="844766" cy="1309472"/>
            </a:xfrm>
          </p:grpSpPr>
          <p:sp>
            <p:nvSpPr>
              <p:cNvPr id="34" name="Persegi Panjang 8">
                <a:extLst>
                  <a:ext uri="{FF2B5EF4-FFF2-40B4-BE49-F238E27FC236}">
                    <a16:creationId xmlns:a16="http://schemas.microsoft.com/office/drawing/2014/main" id="{736CD0D2-AA27-4298-89A0-04D7E750DD10}"/>
                  </a:ext>
                </a:extLst>
              </p:cNvPr>
              <p:cNvSpPr/>
              <p:nvPr/>
            </p:nvSpPr>
            <p:spPr>
              <a:xfrm>
                <a:off x="635068" y="2860123"/>
                <a:ext cx="844766" cy="39922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en-US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B</a:t>
                </a:r>
                <a:r>
                  <a:rPr lang="id-ID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ASARNAS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110E4B2-EAE5-899E-CC83-27C487907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917" y="1949880"/>
                <a:ext cx="828784" cy="828115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68266BF-550B-26BA-AA52-DCF8A68A19B4}"/>
                </a:ext>
              </a:extLst>
            </p:cNvPr>
            <p:cNvGrpSpPr/>
            <p:nvPr/>
          </p:nvGrpSpPr>
          <p:grpSpPr>
            <a:xfrm>
              <a:off x="1615210" y="1479478"/>
              <a:ext cx="851615" cy="1412131"/>
              <a:chOff x="1635088" y="1847221"/>
              <a:chExt cx="851615" cy="1412131"/>
            </a:xfrm>
          </p:grpSpPr>
          <p:sp>
            <p:nvSpPr>
              <p:cNvPr id="37" name="Persegi Panjang 8">
                <a:extLst>
                  <a:ext uri="{FF2B5EF4-FFF2-40B4-BE49-F238E27FC236}">
                    <a16:creationId xmlns:a16="http://schemas.microsoft.com/office/drawing/2014/main" id="{EAA01C29-B285-7E6E-CE68-353F27825D25}"/>
                  </a:ext>
                </a:extLst>
              </p:cNvPr>
              <p:cNvSpPr/>
              <p:nvPr/>
            </p:nvSpPr>
            <p:spPr>
              <a:xfrm>
                <a:off x="1641937" y="2860123"/>
                <a:ext cx="844766" cy="39922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en-US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AHU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8FD7ED1-8CC3-4530-4FBC-9E3C2E5DC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5088" y="1847221"/>
                <a:ext cx="849332" cy="978682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6EEDF4-BBC8-311D-F53A-117D140024D9}"/>
                </a:ext>
              </a:extLst>
            </p:cNvPr>
            <p:cNvGrpSpPr/>
            <p:nvPr/>
          </p:nvGrpSpPr>
          <p:grpSpPr>
            <a:xfrm>
              <a:off x="2518789" y="1418404"/>
              <a:ext cx="972670" cy="1466361"/>
              <a:chOff x="2538667" y="1786147"/>
              <a:chExt cx="972670" cy="1466361"/>
            </a:xfrm>
          </p:grpSpPr>
          <p:sp>
            <p:nvSpPr>
              <p:cNvPr id="40" name="Persegi Panjang 8">
                <a:extLst>
                  <a:ext uri="{FF2B5EF4-FFF2-40B4-BE49-F238E27FC236}">
                    <a16:creationId xmlns:a16="http://schemas.microsoft.com/office/drawing/2014/main" id="{E90BF2E6-007C-DE52-A08C-5C5E42D8E2DA}"/>
                  </a:ext>
                </a:extLst>
              </p:cNvPr>
              <p:cNvSpPr/>
              <p:nvPr/>
            </p:nvSpPr>
            <p:spPr>
              <a:xfrm>
                <a:off x="2594011" y="2853279"/>
                <a:ext cx="844766" cy="39922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id-ID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BSSN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E170E4E-0521-C986-B71D-6EB71A180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8667" y="1786147"/>
                <a:ext cx="972670" cy="98557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BC4A4E-F458-63CB-27F3-7EF74EEE6C40}"/>
                </a:ext>
              </a:extLst>
            </p:cNvPr>
            <p:cNvGrpSpPr/>
            <p:nvPr/>
          </p:nvGrpSpPr>
          <p:grpSpPr>
            <a:xfrm>
              <a:off x="2574133" y="3118482"/>
              <a:ext cx="844766" cy="1412130"/>
              <a:chOff x="5539275" y="1833534"/>
              <a:chExt cx="844766" cy="1412130"/>
            </a:xfrm>
          </p:grpSpPr>
          <p:sp>
            <p:nvSpPr>
              <p:cNvPr id="35" name="Persegi Panjang 8">
                <a:extLst>
                  <a:ext uri="{FF2B5EF4-FFF2-40B4-BE49-F238E27FC236}">
                    <a16:creationId xmlns:a16="http://schemas.microsoft.com/office/drawing/2014/main" id="{23F1E1C0-908C-345C-1712-338F7113D8C8}"/>
                  </a:ext>
                </a:extLst>
              </p:cNvPr>
              <p:cNvSpPr/>
              <p:nvPr/>
            </p:nvSpPr>
            <p:spPr>
              <a:xfrm>
                <a:off x="5539275" y="2846435"/>
                <a:ext cx="844766" cy="39922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en-US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AKADEMI POLISI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379DFFB-272B-25C0-DEBA-36C13DC74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7221" y="1833534"/>
                <a:ext cx="764285" cy="938189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30FBC8-88D7-5796-D94E-9AD91E114694}"/>
                </a:ext>
              </a:extLst>
            </p:cNvPr>
            <p:cNvGrpSpPr/>
            <p:nvPr/>
          </p:nvGrpSpPr>
          <p:grpSpPr>
            <a:xfrm>
              <a:off x="589250" y="3543290"/>
              <a:ext cx="889841" cy="994166"/>
              <a:chOff x="3554392" y="2258342"/>
              <a:chExt cx="889841" cy="994166"/>
            </a:xfrm>
          </p:grpSpPr>
          <p:sp>
            <p:nvSpPr>
              <p:cNvPr id="38" name="Persegi Panjang 8">
                <a:extLst>
                  <a:ext uri="{FF2B5EF4-FFF2-40B4-BE49-F238E27FC236}">
                    <a16:creationId xmlns:a16="http://schemas.microsoft.com/office/drawing/2014/main" id="{D2855AA0-EBF0-A19C-8589-35CE5E40EE08}"/>
                  </a:ext>
                </a:extLst>
              </p:cNvPr>
              <p:cNvSpPr/>
              <p:nvPr/>
            </p:nvSpPr>
            <p:spPr>
              <a:xfrm>
                <a:off x="3587182" y="2853279"/>
                <a:ext cx="844766" cy="39922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id-ID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PRIME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6A39CFA-752E-12B1-B5CD-505ECBCD3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392" y="2258342"/>
                <a:ext cx="889841" cy="340132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9AC2555-E30B-96DD-225E-C65DEF2D3785}"/>
                </a:ext>
              </a:extLst>
            </p:cNvPr>
            <p:cNvGrpSpPr/>
            <p:nvPr/>
          </p:nvGrpSpPr>
          <p:grpSpPr>
            <a:xfrm>
              <a:off x="2529926" y="4948628"/>
              <a:ext cx="918790" cy="981936"/>
              <a:chOff x="10557921" y="2263728"/>
              <a:chExt cx="918790" cy="981936"/>
            </a:xfrm>
          </p:grpSpPr>
          <p:pic>
            <p:nvPicPr>
              <p:cNvPr id="25" name="Gambar 33">
                <a:extLst>
                  <a:ext uri="{FF2B5EF4-FFF2-40B4-BE49-F238E27FC236}">
                    <a16:creationId xmlns:a16="http://schemas.microsoft.com/office/drawing/2014/main" id="{DA776430-2B99-6CA9-4177-4446BB6AB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57921" y="2263728"/>
                <a:ext cx="918790" cy="246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Persegi Panjang 8">
                <a:extLst>
                  <a:ext uri="{FF2B5EF4-FFF2-40B4-BE49-F238E27FC236}">
                    <a16:creationId xmlns:a16="http://schemas.microsoft.com/office/drawing/2014/main" id="{5511CD04-58E3-0ADC-72D7-CD553C461686}"/>
                  </a:ext>
                </a:extLst>
              </p:cNvPr>
              <p:cNvSpPr/>
              <p:nvPr/>
            </p:nvSpPr>
            <p:spPr>
              <a:xfrm>
                <a:off x="10592680" y="2840655"/>
                <a:ext cx="857383" cy="40500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id-ID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DJKI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AC11D8-7C33-D4CF-CD6E-D42EBCDA7DED}"/>
                </a:ext>
              </a:extLst>
            </p:cNvPr>
            <p:cNvGrpSpPr/>
            <p:nvPr/>
          </p:nvGrpSpPr>
          <p:grpSpPr>
            <a:xfrm>
              <a:off x="3530174" y="1809807"/>
              <a:ext cx="857383" cy="1071863"/>
              <a:chOff x="6630181" y="2173801"/>
              <a:chExt cx="857383" cy="1071863"/>
            </a:xfrm>
          </p:grpSpPr>
          <p:sp>
            <p:nvSpPr>
              <p:cNvPr id="24" name="Persegi Panjang 8">
                <a:extLst>
                  <a:ext uri="{FF2B5EF4-FFF2-40B4-BE49-F238E27FC236}">
                    <a16:creationId xmlns:a16="http://schemas.microsoft.com/office/drawing/2014/main" id="{13BCCF24-1C14-BD04-BF44-B8D7BCD8BAB7}"/>
                  </a:ext>
                </a:extLst>
              </p:cNvPr>
              <p:cNvSpPr/>
              <p:nvPr/>
            </p:nvSpPr>
            <p:spPr>
              <a:xfrm>
                <a:off x="6630181" y="2840655"/>
                <a:ext cx="857383" cy="40500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id-ID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EDII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6450C7A-472B-8161-56D2-B70862C45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7133" y="2173801"/>
                <a:ext cx="841162" cy="326971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D3E5E8-EF3B-4A81-6FE6-3285B506759B}"/>
                </a:ext>
              </a:extLst>
            </p:cNvPr>
            <p:cNvGrpSpPr/>
            <p:nvPr/>
          </p:nvGrpSpPr>
          <p:grpSpPr>
            <a:xfrm>
              <a:off x="3517904" y="3352786"/>
              <a:ext cx="864335" cy="1177826"/>
              <a:chOff x="7645137" y="2067838"/>
              <a:chExt cx="864335" cy="1177826"/>
            </a:xfrm>
          </p:grpSpPr>
          <p:sp>
            <p:nvSpPr>
              <p:cNvPr id="26" name="Persegi Panjang 8">
                <a:extLst>
                  <a:ext uri="{FF2B5EF4-FFF2-40B4-BE49-F238E27FC236}">
                    <a16:creationId xmlns:a16="http://schemas.microsoft.com/office/drawing/2014/main" id="{7AA36A75-0A6B-751D-C941-F78BF23E2669}"/>
                  </a:ext>
                </a:extLst>
              </p:cNvPr>
              <p:cNvSpPr/>
              <p:nvPr/>
            </p:nvSpPr>
            <p:spPr>
              <a:xfrm>
                <a:off x="7652089" y="2840655"/>
                <a:ext cx="857383" cy="40500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id-ID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SMF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4C439FC-552C-A19F-CACA-5857FA5BB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5137" y="2067838"/>
                <a:ext cx="862017" cy="48335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007898E-11F0-1979-8E83-C1B1BFEE4C6C}"/>
                </a:ext>
              </a:extLst>
            </p:cNvPr>
            <p:cNvGrpSpPr/>
            <p:nvPr/>
          </p:nvGrpSpPr>
          <p:grpSpPr>
            <a:xfrm>
              <a:off x="534217" y="4676930"/>
              <a:ext cx="987197" cy="1246691"/>
              <a:chOff x="8562212" y="1992030"/>
              <a:chExt cx="987197" cy="1246691"/>
            </a:xfrm>
          </p:grpSpPr>
          <p:sp>
            <p:nvSpPr>
              <p:cNvPr id="29" name="Persegi Panjang 8">
                <a:extLst>
                  <a:ext uri="{FF2B5EF4-FFF2-40B4-BE49-F238E27FC236}">
                    <a16:creationId xmlns:a16="http://schemas.microsoft.com/office/drawing/2014/main" id="{E911156A-6229-D771-A1B6-6632D6AC50AC}"/>
                  </a:ext>
                </a:extLst>
              </p:cNvPr>
              <p:cNvSpPr/>
              <p:nvPr/>
            </p:nvSpPr>
            <p:spPr>
              <a:xfrm>
                <a:off x="8618382" y="2833712"/>
                <a:ext cx="857383" cy="40500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id-ID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BAWASLU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4E66B55-009A-AD7C-99CC-CC83CE4D9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2212" y="1992030"/>
                <a:ext cx="987197" cy="518044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3A8831-D59C-6E70-54B0-0F5BF37AAE5F}"/>
                </a:ext>
              </a:extLst>
            </p:cNvPr>
            <p:cNvGrpSpPr/>
            <p:nvPr/>
          </p:nvGrpSpPr>
          <p:grpSpPr>
            <a:xfrm>
              <a:off x="1565112" y="4961018"/>
              <a:ext cx="903131" cy="962603"/>
              <a:chOff x="9593107" y="2276118"/>
              <a:chExt cx="903131" cy="962603"/>
            </a:xfrm>
          </p:grpSpPr>
          <p:sp>
            <p:nvSpPr>
              <p:cNvPr id="27" name="Persegi Panjang 8">
                <a:extLst>
                  <a:ext uri="{FF2B5EF4-FFF2-40B4-BE49-F238E27FC236}">
                    <a16:creationId xmlns:a16="http://schemas.microsoft.com/office/drawing/2014/main" id="{133C6035-337A-7E17-C210-98F3B6766410}"/>
                  </a:ext>
                </a:extLst>
              </p:cNvPr>
              <p:cNvSpPr/>
              <p:nvPr/>
            </p:nvSpPr>
            <p:spPr>
              <a:xfrm>
                <a:off x="9626386" y="2833712"/>
                <a:ext cx="857383" cy="40500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id-ID" sz="100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KOMINFO BABEL</a:t>
                </a:r>
                <a:endParaRPr lang="en-ID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B4BFE8E-09AD-5119-77EE-F7B5811EE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3107" y="2276118"/>
                <a:ext cx="903131" cy="253144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E280262-8D0E-A064-4A61-9CFBC3B6E42E}"/>
                </a:ext>
              </a:extLst>
            </p:cNvPr>
            <p:cNvGrpSpPr/>
            <p:nvPr/>
          </p:nvGrpSpPr>
          <p:grpSpPr>
            <a:xfrm>
              <a:off x="3552663" y="4819580"/>
              <a:ext cx="857383" cy="1123919"/>
              <a:chOff x="3552663" y="4819580"/>
              <a:chExt cx="857383" cy="1123919"/>
            </a:xfrm>
          </p:grpSpPr>
          <p:sp>
            <p:nvSpPr>
              <p:cNvPr id="18" name="Persegi Panjang 8">
                <a:extLst>
                  <a:ext uri="{FF2B5EF4-FFF2-40B4-BE49-F238E27FC236}">
                    <a16:creationId xmlns:a16="http://schemas.microsoft.com/office/drawing/2014/main" id="{5B4FC280-AE33-DEFB-41EC-FE1D71DCDB89}"/>
                  </a:ext>
                </a:extLst>
              </p:cNvPr>
              <p:cNvSpPr/>
              <p:nvPr/>
            </p:nvSpPr>
            <p:spPr>
              <a:xfrm>
                <a:off x="3552663" y="5538490"/>
                <a:ext cx="857383" cy="405009"/>
              </a:xfrm>
              <a:prstGeom prst="rect">
                <a:avLst/>
              </a:prstGeom>
              <a:solidFill>
                <a:srgbClr val="114864"/>
              </a:solidFill>
              <a:ln>
                <a:solidFill>
                  <a:srgbClr val="114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en-US" sz="1000" dirty="0">
                    <a:latin typeface="Segoe UI Light" panose="020B05020402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KEMENKEU</a:t>
                </a:r>
                <a:endParaRPr lang="en-ID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536ED19-6284-DD27-046A-C7356725E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7166" y="4819580"/>
                <a:ext cx="704064" cy="6539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32441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B418-FD1C-41EA-A798-A0B6C7F0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STYRE</a:t>
            </a:r>
          </a:p>
        </p:txBody>
      </p:sp>
    </p:spTree>
    <p:extLst>
      <p:ext uri="{BB962C8B-B14F-4D97-AF65-F5344CB8AC3E}">
        <p14:creationId xmlns:p14="http://schemas.microsoft.com/office/powerpoint/2010/main" val="330926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98F215-10D1-4A4C-8AE5-674FD4A3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627070"/>
            <a:ext cx="9197589" cy="655213"/>
          </a:xfrm>
        </p:spPr>
        <p:txBody>
          <a:bodyPr/>
          <a:lstStyle/>
          <a:p>
            <a:r>
              <a:rPr lang="en-ID" dirty="0">
                <a:solidFill>
                  <a:schemeClr val="tx1"/>
                </a:solidFill>
              </a:rPr>
              <a:t>About STYRE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1AA63-0263-44FF-AD86-FAEE310C9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76" y="1421540"/>
            <a:ext cx="4646047" cy="2140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86F99F-E35F-4C52-B9FE-12D2012AC40C}"/>
              </a:ext>
            </a:extLst>
          </p:cNvPr>
          <p:cNvSpPr txBox="1"/>
          <p:nvPr/>
        </p:nvSpPr>
        <p:spPr>
          <a:xfrm>
            <a:off x="1038225" y="3840863"/>
            <a:ext cx="10115550" cy="182444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buFontTx/>
              <a:buNone/>
            </a:pPr>
            <a:r>
              <a:rPr lang="en-ID" sz="1700" b="1" dirty="0">
                <a:latin typeface="+mj-lt"/>
                <a:cs typeface="Segoe UI Semibold"/>
              </a:rPr>
              <a:t>STYRE </a:t>
            </a:r>
            <a:r>
              <a:rPr lang="en-ID" sz="1700" b="1" dirty="0" err="1">
                <a:latin typeface="+mj-lt"/>
                <a:cs typeface="Segoe UI Semibold"/>
              </a:rPr>
              <a:t>adalah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sebuah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produk</a:t>
            </a:r>
            <a:r>
              <a:rPr lang="en-ID" sz="1700" b="1" dirty="0">
                <a:latin typeface="+mj-lt"/>
                <a:cs typeface="Segoe UI Semibold"/>
              </a:rPr>
              <a:t> dan </a:t>
            </a:r>
            <a:r>
              <a:rPr lang="en-ID" sz="1700" b="1" dirty="0" err="1">
                <a:latin typeface="+mj-lt"/>
                <a:cs typeface="Segoe UI Semibold"/>
              </a:rPr>
              <a:t>layanan</a:t>
            </a:r>
            <a:r>
              <a:rPr lang="en-ID" sz="1700" b="1" dirty="0">
                <a:latin typeface="+mj-lt"/>
                <a:cs typeface="Segoe UI Semibold"/>
              </a:rPr>
              <a:t> yang </a:t>
            </a:r>
            <a:r>
              <a:rPr lang="en-ID" sz="1700" b="1" dirty="0" err="1">
                <a:latin typeface="+mj-lt"/>
                <a:cs typeface="Segoe UI Semibold"/>
              </a:rPr>
              <a:t>dikembangkan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untuk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menciptakan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sistem</a:t>
            </a:r>
            <a:r>
              <a:rPr lang="en-ID" sz="1700" b="1" dirty="0">
                <a:latin typeface="+mj-lt"/>
                <a:cs typeface="Segoe UI Semibold"/>
              </a:rPr>
              <a:t> monitoring yang </a:t>
            </a:r>
            <a:r>
              <a:rPr lang="en-ID" sz="1700" b="1" dirty="0" err="1">
                <a:latin typeface="+mj-lt"/>
                <a:cs typeface="Segoe UI Semibold"/>
              </a:rPr>
              <a:t>terintegrasi</a:t>
            </a:r>
            <a:r>
              <a:rPr lang="en-ID" sz="1700" b="1" dirty="0">
                <a:latin typeface="+mj-lt"/>
                <a:cs typeface="Segoe UI Semibold"/>
              </a:rPr>
              <a:t>. STYRE Monitoring </a:t>
            </a:r>
            <a:r>
              <a:rPr lang="en-ID" sz="1700" b="1" dirty="0" err="1">
                <a:latin typeface="+mj-lt"/>
                <a:cs typeface="Segoe UI Semibold"/>
              </a:rPr>
              <a:t>adalah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sistem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pemantauan</a:t>
            </a:r>
            <a:r>
              <a:rPr lang="en-ID" sz="1700" b="1" dirty="0">
                <a:latin typeface="+mj-lt"/>
                <a:cs typeface="Segoe UI Semibold"/>
              </a:rPr>
              <a:t> data </a:t>
            </a:r>
            <a:r>
              <a:rPr lang="en-ID" sz="1700" b="1" dirty="0" err="1">
                <a:latin typeface="+mj-lt"/>
                <a:cs typeface="Segoe UI Semibold"/>
              </a:rPr>
              <a:t>center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terintegrasi</a:t>
            </a:r>
            <a:r>
              <a:rPr lang="en-ID" sz="1700" b="1" dirty="0">
                <a:latin typeface="+mj-lt"/>
                <a:cs typeface="Segoe UI Semibold"/>
              </a:rPr>
              <a:t> yang </a:t>
            </a:r>
            <a:r>
              <a:rPr lang="en-ID" sz="1700" b="1" dirty="0" err="1">
                <a:latin typeface="+mj-lt"/>
                <a:cs typeface="Segoe UI Semibold"/>
              </a:rPr>
              <a:t>dibangun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berdasarkan</a:t>
            </a:r>
            <a:r>
              <a:rPr lang="en-ID" sz="1700" b="1" dirty="0">
                <a:latin typeface="+mj-lt"/>
                <a:cs typeface="Segoe UI Semibold"/>
              </a:rPr>
              <a:t> best practices </a:t>
            </a:r>
            <a:r>
              <a:rPr lang="en-ID" sz="1700" b="1" dirty="0" err="1">
                <a:latin typeface="+mj-lt"/>
                <a:cs typeface="Segoe UI Semibold"/>
              </a:rPr>
              <a:t>dalam</a:t>
            </a:r>
            <a:r>
              <a:rPr lang="en-ID" sz="1700" b="1" dirty="0">
                <a:latin typeface="+mj-lt"/>
                <a:cs typeface="Segoe UI Semibold"/>
              </a:rPr>
              <a:t> proses </a:t>
            </a:r>
            <a:r>
              <a:rPr lang="en-ID" sz="1700" b="1" dirty="0" err="1">
                <a:latin typeface="+mj-lt"/>
                <a:cs typeface="Segoe UI Semibold"/>
              </a:rPr>
              <a:t>penerapan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sistem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terintegrasi</a:t>
            </a:r>
            <a:r>
              <a:rPr lang="en-ID" sz="1700" b="1" dirty="0">
                <a:latin typeface="+mj-lt"/>
                <a:cs typeface="Segoe UI Semibold"/>
              </a:rPr>
              <a:t>.</a:t>
            </a:r>
          </a:p>
          <a:p>
            <a:pPr marL="0" indent="0" algn="ctr">
              <a:buFontTx/>
              <a:buNone/>
            </a:pPr>
            <a:endParaRPr lang="en-ID" sz="1700" b="1" dirty="0">
              <a:latin typeface="+mj-lt"/>
              <a:cs typeface="Segoe UI Semibold"/>
            </a:endParaRPr>
          </a:p>
          <a:p>
            <a:pPr marL="0" indent="0" algn="ctr">
              <a:buFontTx/>
              <a:buNone/>
            </a:pPr>
            <a:r>
              <a:rPr lang="en-ID" sz="1700" b="1" dirty="0" err="1">
                <a:latin typeface="+mj-lt"/>
                <a:cs typeface="Segoe UI Semibold"/>
              </a:rPr>
              <a:t>Dengan</a:t>
            </a:r>
            <a:r>
              <a:rPr lang="en-ID" sz="1700" b="1" dirty="0">
                <a:latin typeface="+mj-lt"/>
                <a:cs typeface="Segoe UI Semibold"/>
              </a:rPr>
              <a:t> model </a:t>
            </a:r>
            <a:r>
              <a:rPr lang="en-ID" sz="1700" b="1" dirty="0" err="1">
                <a:latin typeface="+mj-lt"/>
                <a:cs typeface="Segoe UI Semibold"/>
              </a:rPr>
              <a:t>Sistem</a:t>
            </a:r>
            <a:r>
              <a:rPr lang="en-ID" sz="1700" b="1" dirty="0">
                <a:latin typeface="+mj-lt"/>
                <a:cs typeface="Segoe UI Semibold"/>
              </a:rPr>
              <a:t> Equipment </a:t>
            </a:r>
            <a:r>
              <a:rPr lang="en-ID" sz="1700" b="1" dirty="0" err="1">
                <a:latin typeface="+mj-lt"/>
                <a:cs typeface="Segoe UI Semibold"/>
              </a:rPr>
              <a:t>Terintegrasi</a:t>
            </a:r>
            <a:r>
              <a:rPr lang="en-ID" sz="1700" b="1" dirty="0">
                <a:latin typeface="+mj-lt"/>
                <a:cs typeface="Segoe UI Semibold"/>
              </a:rPr>
              <a:t>, </a:t>
            </a:r>
            <a:r>
              <a:rPr lang="en-ID" sz="1700" b="1" dirty="0" err="1">
                <a:latin typeface="+mj-lt"/>
                <a:cs typeface="Segoe UI Semibold"/>
              </a:rPr>
              <a:t>sistem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ini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memiliki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spesifikasi</a:t>
            </a:r>
            <a:r>
              <a:rPr lang="en-ID" sz="1700" b="1" dirty="0">
                <a:latin typeface="+mj-lt"/>
                <a:cs typeface="Segoe UI Semibold"/>
              </a:rPr>
              <a:t> yang </a:t>
            </a:r>
            <a:r>
              <a:rPr lang="en-ID" sz="1700" b="1" dirty="0" err="1">
                <a:latin typeface="+mj-lt"/>
                <a:cs typeface="Segoe UI Semibold"/>
              </a:rPr>
              <a:t>telah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disesuaikan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untuk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memberikan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performa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terbaik</a:t>
            </a:r>
            <a:r>
              <a:rPr lang="en-ID" sz="1700" b="1" dirty="0">
                <a:latin typeface="+mj-lt"/>
                <a:cs typeface="Segoe UI Semibold"/>
              </a:rPr>
              <a:t> dan </a:t>
            </a:r>
            <a:r>
              <a:rPr lang="en-ID" sz="1700" b="1" dirty="0" err="1">
                <a:latin typeface="+mj-lt"/>
                <a:cs typeface="Segoe UI Semibold"/>
              </a:rPr>
              <a:t>tepat</a:t>
            </a:r>
            <a:r>
              <a:rPr lang="en-ID" sz="1700" b="1" dirty="0">
                <a:latin typeface="+mj-lt"/>
                <a:cs typeface="Segoe UI Semibold"/>
              </a:rPr>
              <a:t> </a:t>
            </a:r>
            <a:r>
              <a:rPr lang="en-ID" sz="1700" b="1" dirty="0" err="1">
                <a:latin typeface="+mj-lt"/>
                <a:cs typeface="Segoe UI Semibold"/>
              </a:rPr>
              <a:t>guna</a:t>
            </a:r>
            <a:r>
              <a:rPr lang="en-ID" sz="1700" b="1" dirty="0">
                <a:latin typeface="+mj-lt"/>
                <a:cs typeface="Segoe UI Semi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1631318"/>
      </p:ext>
    </p:extLst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21916B1-2A13-4051-8F62-228B8CA81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546865"/>
              </p:ext>
            </p:extLst>
          </p:nvPr>
        </p:nvGraphicFramePr>
        <p:xfrm>
          <a:off x="6341615" y="3308161"/>
          <a:ext cx="5850385" cy="2356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733574" imgH="1906212" progId="CorelDraw.Graphic.21">
                  <p:embed/>
                </p:oleObj>
              </mc:Choice>
              <mc:Fallback>
                <p:oleObj name="CorelDRAW" r:id="rId2" imgW="4733574" imgH="190621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41615" y="3308161"/>
                        <a:ext cx="5850385" cy="2356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578CB72-BA45-412A-8CFB-467CC0387ED1}"/>
              </a:ext>
            </a:extLst>
          </p:cNvPr>
          <p:cNvSpPr/>
          <p:nvPr/>
        </p:nvSpPr>
        <p:spPr>
          <a:xfrm>
            <a:off x="5504583" y="1420239"/>
            <a:ext cx="5044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D" sz="1600" b="1" dirty="0">
                <a:latin typeface="Dosis" panose="02010503020202060003" pitchFamily="2" charset="0"/>
              </a:rPr>
              <a:t>STYRE DCIM </a:t>
            </a:r>
            <a:r>
              <a:rPr lang="en-ID" sz="1600" dirty="0">
                <a:latin typeface="Dosis" panose="02010503020202060003" pitchFamily="2" charset="0"/>
              </a:rPr>
              <a:t>is a data </a:t>
            </a:r>
            <a:r>
              <a:rPr lang="en-ID" sz="1600" dirty="0" err="1">
                <a:latin typeface="Dosis" panose="02010503020202060003" pitchFamily="2" charset="0"/>
              </a:rPr>
              <a:t>center</a:t>
            </a:r>
            <a:r>
              <a:rPr lang="en-ID" sz="1600" dirty="0">
                <a:latin typeface="Dosis" panose="02010503020202060003" pitchFamily="2" charset="0"/>
              </a:rPr>
              <a:t> system monitoring that is made based on comprehensive data monitoring, namely the </a:t>
            </a:r>
            <a:r>
              <a:rPr lang="en-ID" sz="1600" b="1" dirty="0">
                <a:latin typeface="Dosis" panose="02010503020202060003" pitchFamily="2" charset="0"/>
              </a:rPr>
              <a:t>Integrated Appliance System</a:t>
            </a:r>
            <a:r>
              <a:rPr lang="en-ID" sz="1600" dirty="0">
                <a:latin typeface="Dosis" panose="02010503020202060003" pitchFamily="2" charset="0"/>
              </a:rPr>
              <a:t>.</a:t>
            </a:r>
          </a:p>
          <a:p>
            <a:pPr algn="just"/>
            <a:r>
              <a:rPr lang="en-ID" sz="1600" dirty="0">
                <a:latin typeface="Dosis" panose="02010503020202060003" pitchFamily="2" charset="0"/>
              </a:rPr>
              <a:t>The specifications of this Appliance System can be adjusted to the needs in order to provide </a:t>
            </a:r>
            <a:r>
              <a:rPr lang="en-ID" sz="1600" b="1" dirty="0">
                <a:latin typeface="Dosis" panose="02010503020202060003" pitchFamily="2" charset="0"/>
              </a:rPr>
              <a:t>effective</a:t>
            </a:r>
            <a:r>
              <a:rPr lang="en-ID" sz="1600" dirty="0">
                <a:latin typeface="Dosis" panose="02010503020202060003" pitchFamily="2" charset="0"/>
              </a:rPr>
              <a:t> and </a:t>
            </a:r>
            <a:r>
              <a:rPr lang="en-ID" sz="1600" b="1" dirty="0">
                <a:latin typeface="Dosis" panose="02010503020202060003" pitchFamily="2" charset="0"/>
              </a:rPr>
              <a:t>efficient</a:t>
            </a:r>
            <a:r>
              <a:rPr lang="en-ID" sz="1600" dirty="0">
                <a:latin typeface="Dosis" panose="02010503020202060003" pitchFamily="2" charset="0"/>
              </a:rPr>
              <a:t> performance.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160F6-D259-4F6C-93FB-D51343DF812F}"/>
              </a:ext>
            </a:extLst>
          </p:cNvPr>
          <p:cNvSpPr txBox="1"/>
          <p:nvPr/>
        </p:nvSpPr>
        <p:spPr>
          <a:xfrm>
            <a:off x="1572039" y="3830994"/>
            <a:ext cx="5044661" cy="156966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600" b="1" dirty="0">
                <a:latin typeface="Dosis" panose="02010503020202060003" pitchFamily="2" charset="0"/>
                <a:cs typeface="Segoe UI Semibold"/>
              </a:rPr>
              <a:t>Data </a:t>
            </a:r>
            <a:r>
              <a:rPr lang="en-ID" sz="1600" b="1" dirty="0" err="1">
                <a:latin typeface="Dosis" panose="02010503020202060003" pitchFamily="2" charset="0"/>
                <a:cs typeface="Segoe UI Semibold"/>
              </a:rPr>
              <a:t>Center</a:t>
            </a:r>
            <a:r>
              <a:rPr lang="en-ID" sz="1600" b="1" dirty="0">
                <a:latin typeface="Dosis" panose="02010503020202060003" pitchFamily="2" charset="0"/>
                <a:cs typeface="Segoe UI Semibold"/>
              </a:rPr>
              <a:t> Infrastructure Monitoring and Control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600" b="1" dirty="0">
                <a:latin typeface="Dosis" panose="02010503020202060003" pitchFamily="2" charset="0"/>
                <a:cs typeface="Segoe UI Semibold"/>
              </a:rPr>
              <a:t>Data </a:t>
            </a:r>
            <a:r>
              <a:rPr lang="en-ID" sz="1600" b="1" dirty="0" err="1">
                <a:latin typeface="Dosis" panose="02010503020202060003" pitchFamily="2" charset="0"/>
                <a:cs typeface="Segoe UI Semibold"/>
              </a:rPr>
              <a:t>Center</a:t>
            </a:r>
            <a:r>
              <a:rPr lang="en-ID" sz="1600" b="1" dirty="0">
                <a:latin typeface="Dosis" panose="02010503020202060003" pitchFamily="2" charset="0"/>
                <a:cs typeface="Segoe UI Semibold"/>
              </a:rPr>
              <a:t> Asset Management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600" b="1" dirty="0">
                <a:latin typeface="Dosis" panose="02010503020202060003" pitchFamily="2" charset="0"/>
                <a:cs typeface="Segoe UI Semibold"/>
              </a:rPr>
              <a:t>Data </a:t>
            </a:r>
            <a:r>
              <a:rPr lang="en-ID" sz="1600" b="1" dirty="0" err="1">
                <a:latin typeface="Dosis" panose="02010503020202060003" pitchFamily="2" charset="0"/>
                <a:cs typeface="Segoe UI Semibold"/>
              </a:rPr>
              <a:t>Center</a:t>
            </a:r>
            <a:r>
              <a:rPr lang="en-ID" sz="1600" b="1" dirty="0">
                <a:latin typeface="Dosis" panose="02010503020202060003" pitchFamily="2" charset="0"/>
                <a:cs typeface="Segoe UI Semibold"/>
              </a:rPr>
              <a:t> Visitor Management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600" b="1" dirty="0">
                <a:latin typeface="Dosis" panose="02010503020202060003" pitchFamily="2" charset="0"/>
                <a:cs typeface="Segoe UI Semibold"/>
              </a:rPr>
              <a:t>Data </a:t>
            </a:r>
            <a:r>
              <a:rPr lang="en-ID" sz="1600" b="1" dirty="0" err="1">
                <a:latin typeface="Dosis" panose="02010503020202060003" pitchFamily="2" charset="0"/>
                <a:cs typeface="Segoe UI Semibold"/>
              </a:rPr>
              <a:t>Center</a:t>
            </a:r>
            <a:r>
              <a:rPr lang="en-ID" sz="1600" b="1" dirty="0">
                <a:latin typeface="Dosis" panose="02010503020202060003" pitchFamily="2" charset="0"/>
                <a:cs typeface="Segoe UI Semibold"/>
              </a:rPr>
              <a:t> Capacity Planning with Predictive </a:t>
            </a:r>
            <a:r>
              <a:rPr lang="en-ID" sz="1600" b="1" dirty="0" err="1">
                <a:latin typeface="Dosis" panose="02010503020202060003" pitchFamily="2" charset="0"/>
                <a:cs typeface="Segoe UI Semibold"/>
              </a:rPr>
              <a:t>Modeling</a:t>
            </a:r>
            <a:endParaRPr lang="en-ID" sz="1600" b="1" dirty="0">
              <a:latin typeface="Dosis" panose="02010503020202060003" pitchFamily="2" charset="0"/>
              <a:cs typeface="Segoe UI Semibold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600" b="1" dirty="0">
                <a:latin typeface="Dosis" panose="02010503020202060003" pitchFamily="2" charset="0"/>
                <a:cs typeface="Segoe UI Semibold"/>
              </a:rPr>
              <a:t>Data </a:t>
            </a:r>
            <a:r>
              <a:rPr lang="en-ID" sz="1600" b="1" dirty="0" err="1">
                <a:latin typeface="Dosis" panose="02010503020202060003" pitchFamily="2" charset="0"/>
                <a:cs typeface="Segoe UI Semibold"/>
              </a:rPr>
              <a:t>Center</a:t>
            </a:r>
            <a:r>
              <a:rPr lang="en-ID" sz="1600" b="1" dirty="0">
                <a:latin typeface="Dosis" panose="02010503020202060003" pitchFamily="2" charset="0"/>
                <a:cs typeface="Segoe UI Semibold"/>
              </a:rPr>
              <a:t> Analytic and Reporting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D" sz="1600" b="1" dirty="0">
              <a:latin typeface="Dosis" panose="02010503020202060003" pitchFamily="2" charset="0"/>
              <a:cs typeface="Segoe UI Semibold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0254BF1-F431-4229-B89C-1B26EB59E9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815581"/>
              </p:ext>
            </p:extLst>
          </p:nvPr>
        </p:nvGraphicFramePr>
        <p:xfrm>
          <a:off x="1029494" y="769969"/>
          <a:ext cx="4570413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570224" imgH="2869450" progId="CorelDraw.Graphic.21">
                  <p:embed/>
                </p:oleObj>
              </mc:Choice>
              <mc:Fallback>
                <p:oleObj name="CorelDRAW" r:id="rId4" imgW="4570224" imgH="2869450" progId="CorelDraw.Graphic.2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3CE2C07-967A-410A-8C6A-73B4EAF043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9494" y="769969"/>
                        <a:ext cx="4570413" cy="287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014FE7EA-29C2-4110-9655-EAF359CA8C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3687" y="267376"/>
            <a:ext cx="4744625" cy="633412"/>
          </a:xfrm>
        </p:spPr>
        <p:txBody>
          <a:bodyPr>
            <a:normAutofit/>
          </a:bodyPr>
          <a:lstStyle/>
          <a:p>
            <a:r>
              <a:rPr lang="en-ID" dirty="0">
                <a:solidFill>
                  <a:schemeClr val="tx1"/>
                </a:solidFill>
                <a:latin typeface="Dosis" panose="02010503020202060003" pitchFamily="2" charset="0"/>
              </a:rPr>
              <a:t>STYRE Monitoring / DCIM</a:t>
            </a:r>
          </a:p>
        </p:txBody>
      </p:sp>
    </p:spTree>
    <p:extLst>
      <p:ext uri="{BB962C8B-B14F-4D97-AF65-F5344CB8AC3E}">
        <p14:creationId xmlns:p14="http://schemas.microsoft.com/office/powerpoint/2010/main" val="224763171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D1CBDC4-4828-C1A1-B08F-9388B758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51513" y="1818427"/>
            <a:ext cx="5274359" cy="29668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442A7DB-6C58-B349-9D81-BB3750AD595E}"/>
              </a:ext>
            </a:extLst>
          </p:cNvPr>
          <p:cNvSpPr/>
          <p:nvPr/>
        </p:nvSpPr>
        <p:spPr bwMode="auto">
          <a:xfrm>
            <a:off x="6165568" y="1829058"/>
            <a:ext cx="5539838" cy="2804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  <a:defRPr/>
            </a:pPr>
            <a:r>
              <a:rPr lang="en-ID" sz="2000" dirty="0">
                <a:latin typeface="Arial Narrow"/>
                <a:ea typeface="Times New Roman"/>
                <a:cs typeface="Calibri"/>
              </a:rPr>
              <a:t>STYRE Appliance </a:t>
            </a:r>
            <a:r>
              <a:rPr lang="en-ID" sz="2000" dirty="0" err="1">
                <a:latin typeface="Arial Narrow"/>
                <a:ea typeface="Times New Roman"/>
                <a:cs typeface="Calibri"/>
              </a:rPr>
              <a:t>untuk</a:t>
            </a:r>
            <a:r>
              <a:rPr lang="en-ID" sz="2000" dirty="0">
                <a:latin typeface="Arial Narrow"/>
                <a:ea typeface="Times New Roman"/>
                <a:cs typeface="Calibri"/>
              </a:rPr>
              <a:t> DCIM</a:t>
            </a:r>
            <a:endParaRPr dirty="0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  <a:defRPr/>
            </a:pPr>
            <a:r>
              <a:rPr lang="en-ID" sz="2000" dirty="0">
                <a:latin typeface="Arial Narrow"/>
                <a:ea typeface="Times New Roman"/>
                <a:cs typeface="Calibri"/>
              </a:rPr>
              <a:t>STYRE Appliance </a:t>
            </a:r>
            <a:r>
              <a:rPr lang="en-ID" sz="2000" dirty="0" err="1">
                <a:latin typeface="Arial Narrow"/>
                <a:ea typeface="Times New Roman"/>
                <a:cs typeface="Calibri"/>
              </a:rPr>
              <a:t>untuk</a:t>
            </a:r>
            <a:r>
              <a:rPr lang="en-ID" sz="2000" dirty="0">
                <a:latin typeface="Arial Narrow"/>
                <a:ea typeface="Times New Roman"/>
                <a:cs typeface="Calibri"/>
              </a:rPr>
              <a:t> DevOps</a:t>
            </a:r>
            <a:endParaRPr dirty="0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  <a:defRPr/>
            </a:pPr>
            <a:r>
              <a:rPr lang="en-ID" sz="2000" dirty="0">
                <a:latin typeface="Arial Narrow"/>
                <a:ea typeface="Times New Roman"/>
                <a:cs typeface="Calibri"/>
              </a:rPr>
              <a:t>STYRE Appliance </a:t>
            </a:r>
            <a:r>
              <a:rPr lang="en-ID" sz="2000" dirty="0" err="1">
                <a:latin typeface="Arial Narrow"/>
                <a:ea typeface="Times New Roman"/>
                <a:cs typeface="Calibri"/>
              </a:rPr>
              <a:t>untuk</a:t>
            </a:r>
            <a:r>
              <a:rPr lang="en-ID" sz="2000" dirty="0">
                <a:latin typeface="Arial Narrow"/>
                <a:ea typeface="Times New Roman"/>
                <a:cs typeface="Calibri"/>
              </a:rPr>
              <a:t> Security (</a:t>
            </a:r>
            <a:r>
              <a:rPr lang="en-ID" sz="2000" dirty="0" err="1">
                <a:latin typeface="Arial Narrow"/>
                <a:ea typeface="Times New Roman"/>
                <a:cs typeface="Calibri"/>
              </a:rPr>
              <a:t>SMaS</a:t>
            </a:r>
            <a:r>
              <a:rPr lang="en-ID" sz="2000" dirty="0">
                <a:latin typeface="Arial Narrow"/>
                <a:ea typeface="Times New Roman"/>
                <a:cs typeface="Calibri"/>
              </a:rPr>
              <a:t>)</a:t>
            </a:r>
            <a:endParaRPr dirty="0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  <a:defRPr/>
            </a:pPr>
            <a:r>
              <a:rPr lang="en-ID" sz="2000" dirty="0">
                <a:latin typeface="Arial Narrow"/>
                <a:ea typeface="Times New Roman"/>
                <a:cs typeface="Calibri"/>
              </a:rPr>
              <a:t>STYRE Appliance </a:t>
            </a:r>
            <a:r>
              <a:rPr lang="en-ID" sz="2000" dirty="0" err="1">
                <a:latin typeface="Arial Narrow"/>
                <a:ea typeface="Times New Roman"/>
                <a:cs typeface="Calibri"/>
              </a:rPr>
              <a:t>untuk</a:t>
            </a:r>
            <a:r>
              <a:rPr lang="en-ID" sz="2000" dirty="0">
                <a:latin typeface="Arial Narrow"/>
                <a:ea typeface="Times New Roman"/>
                <a:cs typeface="Calibri"/>
              </a:rPr>
              <a:t> Firewall (NGFW)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  <a:defRPr/>
            </a:pPr>
            <a:r>
              <a:rPr lang="en-ID" sz="2000" dirty="0">
                <a:latin typeface="Arial Narrow"/>
                <a:ea typeface="Times New Roman"/>
                <a:cs typeface="Calibri"/>
              </a:rPr>
              <a:t>STYRE Appliance </a:t>
            </a:r>
            <a:r>
              <a:rPr lang="en-ID" sz="2000" dirty="0" err="1">
                <a:latin typeface="Arial Narrow"/>
                <a:ea typeface="Times New Roman"/>
                <a:cs typeface="Calibri"/>
              </a:rPr>
              <a:t>untuk</a:t>
            </a:r>
            <a:r>
              <a:rPr lang="en-ID" sz="2000" dirty="0">
                <a:latin typeface="Arial Narrow"/>
                <a:ea typeface="Times New Roman"/>
                <a:cs typeface="Calibri"/>
              </a:rPr>
              <a:t> E-Learning</a:t>
            </a:r>
            <a:endParaRPr dirty="0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  <a:defRPr/>
            </a:pPr>
            <a:r>
              <a:rPr lang="en-ID" sz="2000" dirty="0">
                <a:latin typeface="Arial Narrow"/>
                <a:ea typeface="Times New Roman"/>
                <a:cs typeface="Calibri"/>
              </a:rPr>
              <a:t>STYRE Appliance </a:t>
            </a:r>
            <a:r>
              <a:rPr lang="en-ID" sz="2000" dirty="0" err="1">
                <a:latin typeface="Arial Narrow"/>
                <a:ea typeface="Times New Roman"/>
                <a:cs typeface="Calibri"/>
              </a:rPr>
              <a:t>untuk</a:t>
            </a:r>
            <a:r>
              <a:rPr lang="en-ID" sz="2000" dirty="0">
                <a:latin typeface="Arial Narrow"/>
                <a:ea typeface="Times New Roman"/>
                <a:cs typeface="Calibri"/>
              </a:rPr>
              <a:t> Face Detection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0E4877-475E-14AE-8CF7-54AA827A372F}"/>
              </a:ext>
            </a:extLst>
          </p:cNvPr>
          <p:cNvSpPr txBox="1">
            <a:spLocks/>
          </p:cNvSpPr>
          <p:nvPr/>
        </p:nvSpPr>
        <p:spPr>
          <a:xfrm>
            <a:off x="3723687" y="543823"/>
            <a:ext cx="4744625" cy="633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dirty="0">
                <a:solidFill>
                  <a:schemeClr val="tx1"/>
                </a:solidFill>
                <a:latin typeface="Dosis" panose="02010503020202060003" pitchFamily="2" charset="0"/>
              </a:rPr>
              <a:t>STYRE Appliance</a:t>
            </a:r>
          </a:p>
        </p:txBody>
      </p:sp>
    </p:spTree>
    <p:extLst>
      <p:ext uri="{BB962C8B-B14F-4D97-AF65-F5344CB8AC3E}">
        <p14:creationId xmlns:p14="http://schemas.microsoft.com/office/powerpoint/2010/main" val="1965571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3E867C4-36C3-4032-A327-1F277F59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5150"/>
                </a:solidFill>
              </a:rPr>
              <a:t>STYRE PRODUCT</a:t>
            </a:r>
          </a:p>
        </p:txBody>
      </p:sp>
    </p:spTree>
    <p:extLst>
      <p:ext uri="{BB962C8B-B14F-4D97-AF65-F5344CB8AC3E}">
        <p14:creationId xmlns:p14="http://schemas.microsoft.com/office/powerpoint/2010/main" val="38953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BF9F11-9E02-463B-A02E-A9882BFC7227}"/>
              </a:ext>
            </a:extLst>
          </p:cNvPr>
          <p:cNvSpPr/>
          <p:nvPr/>
        </p:nvSpPr>
        <p:spPr>
          <a:xfrm>
            <a:off x="7589520" y="4543779"/>
            <a:ext cx="3942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D" sz="1600" b="1" dirty="0">
                <a:solidFill>
                  <a:schemeClr val="tx2">
                    <a:lumMod val="50000"/>
                  </a:schemeClr>
                </a:solidFill>
                <a:latin typeface="Dosis" panose="02010503020202060003" pitchFamily="2" charset="0"/>
              </a:rPr>
              <a:t>With Processor</a:t>
            </a:r>
            <a:r>
              <a:rPr lang="en-ID" sz="1600" dirty="0">
                <a:solidFill>
                  <a:schemeClr val="tx2">
                    <a:lumMod val="50000"/>
                  </a:schemeClr>
                </a:solidFill>
                <a:latin typeface="Dosis" panose="02010503020202060003" pitchFamily="2" charset="0"/>
              </a:rPr>
              <a:t>:</a:t>
            </a:r>
            <a:r>
              <a:rPr lang="en-ID" sz="1600" dirty="0">
                <a:solidFill>
                  <a:srgbClr val="535150"/>
                </a:solidFill>
                <a:latin typeface="Dosis" panose="02010503020202060003" pitchFamily="2" charset="0"/>
              </a:rPr>
              <a:t> </a:t>
            </a:r>
            <a:r>
              <a:rPr lang="en-ID" sz="1600" dirty="0">
                <a:latin typeface="Dosis" panose="02010503020202060003" pitchFamily="2" charset="0"/>
              </a:rPr>
              <a:t>Up to</a:t>
            </a:r>
            <a:r>
              <a:rPr lang="en-ID" sz="1600" dirty="0">
                <a:solidFill>
                  <a:srgbClr val="535150"/>
                </a:solidFill>
                <a:latin typeface="Dosis" panose="02010503020202060003" pitchFamily="2" charset="0"/>
              </a:rPr>
              <a:t> </a:t>
            </a:r>
            <a:r>
              <a:rPr lang="en-US" sz="1600" dirty="0">
                <a:latin typeface="Dosis" panose="02010503020202060003" pitchFamily="2" charset="0"/>
              </a:rPr>
              <a:t>Intel Xeon E5-2650 V3 10 Core 20 Threads, </a:t>
            </a:r>
            <a:r>
              <a:rPr lang="en-US" sz="1600" b="1" dirty="0">
                <a:latin typeface="Dosis" panose="02010503020202060003" pitchFamily="2" charset="0"/>
              </a:rPr>
              <a:t>Motherboard</a:t>
            </a:r>
            <a:r>
              <a:rPr lang="en-US" sz="1600" dirty="0">
                <a:latin typeface="Dosis" panose="02010503020202060003" pitchFamily="2" charset="0"/>
              </a:rPr>
              <a:t>: Up to Intel C612 Chipset E5-2600 V3 Dual Processor Server Motherboard, </a:t>
            </a:r>
            <a:r>
              <a:rPr lang="en-US" sz="1600" b="1" dirty="0">
                <a:latin typeface="Dosis" panose="02010503020202060003" pitchFamily="2" charset="0"/>
              </a:rPr>
              <a:t>Memory</a:t>
            </a:r>
            <a:r>
              <a:rPr lang="en-US" sz="1600" dirty="0">
                <a:latin typeface="Dosis" panose="02010503020202060003" pitchFamily="2" charset="0"/>
              </a:rPr>
              <a:t>: 8 * DIMM Server ECC RAM DDR4-2400MHz, 64GB, </a:t>
            </a:r>
            <a:r>
              <a:rPr lang="en-US" sz="1600" b="1" dirty="0">
                <a:latin typeface="Dosis" panose="02010503020202060003" pitchFamily="2" charset="0"/>
              </a:rPr>
              <a:t>Storage Capacity</a:t>
            </a:r>
            <a:r>
              <a:rPr lang="en-US" sz="1600" dirty="0">
                <a:latin typeface="Dosis" panose="02010503020202060003" pitchFamily="2" charset="0"/>
              </a:rPr>
              <a:t>: 2 * 2.5” SAS 1TB 7200rpm and 1 * 2.5” SSD 512GB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7A07B99-731B-4E2B-9606-0EDDBD7C6B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00099" y="2053017"/>
            <a:ext cx="2890838" cy="2115529"/>
          </a:xfrm>
        </p:spPr>
        <p:txBody>
          <a:bodyPr anchor="ctr">
            <a:normAutofit/>
          </a:bodyPr>
          <a:lstStyle/>
          <a:p>
            <a:r>
              <a:rPr lang="en-ID" sz="4400" b="0" dirty="0">
                <a:solidFill>
                  <a:schemeClr val="tx1"/>
                </a:solidFill>
                <a:latin typeface="Dosis" panose="02010503020202060003" pitchFamily="2" charset="0"/>
              </a:rPr>
              <a:t>STYRE Appliance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BF010-F764-49BD-B50E-2F66FA823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3" y="1276849"/>
            <a:ext cx="6520648" cy="36678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60B05D-5DEF-4F7F-910B-10451912EB81}"/>
              </a:ext>
            </a:extLst>
          </p:cNvPr>
          <p:cNvSpPr/>
          <p:nvPr/>
        </p:nvSpPr>
        <p:spPr>
          <a:xfrm>
            <a:off x="7217568" y="815184"/>
            <a:ext cx="4314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D" dirty="0">
                <a:effectLst/>
                <a:latin typeface="Dosis" panose="02010503020202060003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Intelligent Monitoring Appliance, created by the combining latest technology software and hardware. </a:t>
            </a:r>
          </a:p>
        </p:txBody>
      </p:sp>
    </p:spTree>
    <p:extLst>
      <p:ext uri="{BB962C8B-B14F-4D97-AF65-F5344CB8AC3E}">
        <p14:creationId xmlns:p14="http://schemas.microsoft.com/office/powerpoint/2010/main" val="2882997494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297995" y="2147524"/>
            <a:ext cx="3596008" cy="798876"/>
          </a:xfrm>
        </p:spPr>
        <p:txBody>
          <a:bodyPr>
            <a:normAutofit/>
          </a:bodyPr>
          <a:lstStyle/>
          <a:p>
            <a:pPr algn="ctr"/>
            <a:r>
              <a:rPr lang="en-ID" sz="3200" i="0" dirty="0"/>
              <a:t>COMPANY PROFILE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32673" y="2946400"/>
            <a:ext cx="7926652" cy="2095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OTKA TEKNO ADITAMA</a:t>
            </a:r>
            <a:endParaRPr lang="en-ID" sz="6000" b="1" dirty="0"/>
          </a:p>
        </p:txBody>
      </p:sp>
    </p:spTree>
    <p:extLst>
      <p:ext uri="{BB962C8B-B14F-4D97-AF65-F5344CB8AC3E}">
        <p14:creationId xmlns:p14="http://schemas.microsoft.com/office/powerpoint/2010/main" val="2646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6A580-592F-3B2D-304B-793D89CDE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16" y="1800124"/>
            <a:ext cx="6973838" cy="3087630"/>
          </a:xfrm>
          <a:prstGeom prst="rect">
            <a:avLst/>
          </a:prstGeom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A74C2769-5229-8FE6-49B6-3BF1CA3DCFAA}"/>
              </a:ext>
            </a:extLst>
          </p:cNvPr>
          <p:cNvSpPr txBox="1">
            <a:spLocks/>
          </p:cNvSpPr>
          <p:nvPr/>
        </p:nvSpPr>
        <p:spPr>
          <a:xfrm>
            <a:off x="770499" y="2053017"/>
            <a:ext cx="2890838" cy="2115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4400" b="0" dirty="0">
                <a:solidFill>
                  <a:schemeClr val="tx1"/>
                </a:solidFill>
                <a:latin typeface="Dosis" panose="02010503020202060003" pitchFamily="2" charset="0"/>
              </a:rPr>
              <a:t>STYRE Neo </a:t>
            </a:r>
            <a:r>
              <a:rPr lang="en-ID" sz="4400" b="0" dirty="0" err="1">
                <a:solidFill>
                  <a:schemeClr val="tx1"/>
                </a:solidFill>
                <a:latin typeface="Dosis" panose="02010503020202060003" pitchFamily="2" charset="0"/>
              </a:rPr>
              <a:t>FireBit</a:t>
            </a:r>
            <a:endParaRPr lang="en-ID" sz="4400" b="0" dirty="0">
              <a:solidFill>
                <a:schemeClr val="tx1"/>
              </a:solidFill>
              <a:latin typeface="Dosis" panose="0201050302020206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6B6B9-E7F9-8F3A-F809-42E5DB8703D1}"/>
              </a:ext>
            </a:extLst>
          </p:cNvPr>
          <p:cNvSpPr txBox="1"/>
          <p:nvPr/>
        </p:nvSpPr>
        <p:spPr>
          <a:xfrm>
            <a:off x="770499" y="456227"/>
            <a:ext cx="2538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>
                <a:solidFill>
                  <a:srgbClr val="000000"/>
                </a:solidFill>
                <a:latin typeface="Dosis" panose="02010503020202060003" pitchFamily="2" charset="0"/>
              </a:rPr>
              <a:t>D</a:t>
            </a:r>
            <a:r>
              <a:rPr lang="en-ID" b="0" i="0" dirty="0">
                <a:solidFill>
                  <a:srgbClr val="000000"/>
                </a:solidFill>
                <a:effectLst/>
                <a:latin typeface="Dosis" panose="02010503020202060003" pitchFamily="2" charset="0"/>
              </a:rPr>
              <a:t>ata Centre needs for their firewall security</a:t>
            </a:r>
            <a:endParaRPr lang="en-ID" dirty="0">
              <a:latin typeface="Dosis" panose="0201050302020206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401D5-F8BB-9C2A-1BAD-DC910A693458}"/>
              </a:ext>
            </a:extLst>
          </p:cNvPr>
          <p:cNvSpPr txBox="1"/>
          <p:nvPr/>
        </p:nvSpPr>
        <p:spPr>
          <a:xfrm>
            <a:off x="1809550" y="1349840"/>
            <a:ext cx="2742901" cy="90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ID" sz="1600" dirty="0" err="1">
                <a:effectLst/>
                <a:latin typeface="Dosis" panose="0201050302020206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Statefull</a:t>
            </a:r>
            <a:r>
              <a:rPr lang="en-ID" sz="1600" dirty="0">
                <a:effectLst/>
                <a:latin typeface="Dosis" panose="0201050302020206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Firewall</a:t>
            </a:r>
            <a:endParaRPr lang="en-ID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ID" sz="1600" dirty="0">
                <a:effectLst/>
                <a:latin typeface="Dosis" panose="0201050302020206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End Point Security</a:t>
            </a:r>
            <a:endParaRPr lang="en-ID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ID" sz="1600" dirty="0">
                <a:effectLst/>
                <a:latin typeface="Dosis" panose="0201050302020206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Network Traffic Analytic </a:t>
            </a:r>
            <a:endParaRPr lang="en-ID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A73764-BA98-07F2-EC68-4264A807A91B}"/>
              </a:ext>
            </a:extLst>
          </p:cNvPr>
          <p:cNvSpPr/>
          <p:nvPr/>
        </p:nvSpPr>
        <p:spPr>
          <a:xfrm>
            <a:off x="770238" y="4607593"/>
            <a:ext cx="39428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600" b="1" dirty="0">
                <a:solidFill>
                  <a:schemeClr val="tx2">
                    <a:lumMod val="50000"/>
                  </a:schemeClr>
                </a:solidFill>
                <a:latin typeface="Dosis" panose="02010503020202060003" pitchFamily="2" charset="0"/>
              </a:rPr>
              <a:t>With Processor</a:t>
            </a:r>
            <a:r>
              <a:rPr lang="en-ID" sz="1600" dirty="0">
                <a:solidFill>
                  <a:schemeClr val="tx2">
                    <a:lumMod val="50000"/>
                  </a:schemeClr>
                </a:solidFill>
                <a:latin typeface="Dosis" panose="02010503020202060003" pitchFamily="2" charset="0"/>
              </a:rPr>
              <a:t>:</a:t>
            </a:r>
            <a:r>
              <a:rPr lang="en-ID" sz="1600" dirty="0">
                <a:solidFill>
                  <a:srgbClr val="535150"/>
                </a:solidFill>
                <a:latin typeface="Dosis" panose="02010503020202060003" pitchFamily="2" charset="0"/>
              </a:rPr>
              <a:t> </a:t>
            </a:r>
            <a:r>
              <a:rPr lang="en-ID" sz="1600" dirty="0">
                <a:latin typeface="Dosis" panose="02010503020202060003" pitchFamily="2" charset="0"/>
              </a:rPr>
              <a:t>Up to</a:t>
            </a:r>
            <a:r>
              <a:rPr lang="en-ID" sz="1600" dirty="0">
                <a:solidFill>
                  <a:srgbClr val="535150"/>
                </a:solidFill>
                <a:latin typeface="Dosis" panose="02010503020202060003" pitchFamily="2" charset="0"/>
              </a:rPr>
              <a:t> </a:t>
            </a:r>
            <a:r>
              <a:rPr lang="en-US" sz="1600" dirty="0">
                <a:latin typeface="Dosis" panose="02010503020202060003" pitchFamily="2" charset="0"/>
              </a:rPr>
              <a:t>Intel Xeon E5-2600 V3/ V4, </a:t>
            </a:r>
            <a:r>
              <a:rPr lang="en-US" sz="1600" b="1" dirty="0">
                <a:latin typeface="Dosis" panose="02010503020202060003" pitchFamily="2" charset="0"/>
              </a:rPr>
              <a:t>Motherboard</a:t>
            </a:r>
            <a:r>
              <a:rPr lang="en-US" sz="1600" dirty="0">
                <a:latin typeface="Dosis" panose="02010503020202060003" pitchFamily="2" charset="0"/>
              </a:rPr>
              <a:t>: Up to Intel C612 Chipset </a:t>
            </a:r>
            <a:r>
              <a:rPr lang="en-US" sz="1600" b="1" dirty="0">
                <a:latin typeface="Dosis" panose="02010503020202060003" pitchFamily="2" charset="0"/>
              </a:rPr>
              <a:t>Memory</a:t>
            </a:r>
            <a:r>
              <a:rPr lang="en-US" sz="1600" dirty="0">
                <a:latin typeface="Dosis" panose="02010503020202060003" pitchFamily="2" charset="0"/>
              </a:rPr>
              <a:t>: Up to 8 * DIMM Server RECC DDR4-2666MHz, 1 TB, </a:t>
            </a:r>
            <a:r>
              <a:rPr lang="en-US" sz="1600" b="1" dirty="0">
                <a:latin typeface="Dosis" panose="02010503020202060003" pitchFamily="2" charset="0"/>
              </a:rPr>
              <a:t>SSD</a:t>
            </a:r>
            <a:r>
              <a:rPr lang="en-US" sz="1600" dirty="0">
                <a:latin typeface="Dosis" panose="02010503020202060003" pitchFamily="2" charset="0"/>
              </a:rPr>
              <a:t>: 2*2.5” SSD Bays (</a:t>
            </a:r>
            <a:r>
              <a:rPr lang="en-US" sz="1600" dirty="0" err="1">
                <a:latin typeface="Dosis" panose="02010503020202060003" pitchFamily="2" charset="0"/>
              </a:rPr>
              <a:t>hotswap</a:t>
            </a:r>
            <a:r>
              <a:rPr lang="en-US" sz="1600" dirty="0">
                <a:latin typeface="Dosis" panose="02010503020202060003" pitchFamily="2" charset="0"/>
              </a:rPr>
              <a:t> Option) &amp; </a:t>
            </a:r>
            <a:r>
              <a:rPr lang="en-ID" sz="1600" dirty="0">
                <a:latin typeface="Dosis" panose="02010503020202060003" pitchFamily="2" charset="0"/>
              </a:rPr>
              <a:t>2*2.5SSD Bays / 1*3.5 HDD Bay</a:t>
            </a:r>
            <a:endParaRPr lang="en-US" sz="1600" dirty="0"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93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6A1193-A07A-4746-A32B-DF0BF650D9DF}"/>
              </a:ext>
            </a:extLst>
          </p:cNvPr>
          <p:cNvGrpSpPr/>
          <p:nvPr/>
        </p:nvGrpSpPr>
        <p:grpSpPr>
          <a:xfrm>
            <a:off x="3620147" y="1124598"/>
            <a:ext cx="4951703" cy="4951703"/>
            <a:chOff x="4192905" y="1525905"/>
            <a:chExt cx="3806190" cy="380619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4FC5959-2A1F-4705-89BB-FBCB0849902C}"/>
                </a:ext>
              </a:extLst>
            </p:cNvPr>
            <p:cNvSpPr/>
            <p:nvPr/>
          </p:nvSpPr>
          <p:spPr>
            <a:xfrm>
              <a:off x="4192905" y="1525905"/>
              <a:ext cx="3806190" cy="3806190"/>
            </a:xfrm>
            <a:prstGeom prst="ellipse">
              <a:avLst/>
            </a:prstGeom>
            <a:solidFill>
              <a:srgbClr val="128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74F9692-AEE4-48BB-B9CA-DF0A46823678}"/>
                </a:ext>
              </a:extLst>
            </p:cNvPr>
            <p:cNvSpPr/>
            <p:nvPr/>
          </p:nvSpPr>
          <p:spPr>
            <a:xfrm>
              <a:off x="4538662" y="1871662"/>
              <a:ext cx="3114675" cy="311467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8" name="Title 10">
            <a:extLst>
              <a:ext uri="{FF2B5EF4-FFF2-40B4-BE49-F238E27FC236}">
                <a16:creationId xmlns:a16="http://schemas.microsoft.com/office/drawing/2014/main" id="{606A407F-35B3-4242-B841-E29540FB965F}"/>
              </a:ext>
            </a:extLst>
          </p:cNvPr>
          <p:cNvSpPr txBox="1">
            <a:spLocks/>
          </p:cNvSpPr>
          <p:nvPr/>
        </p:nvSpPr>
        <p:spPr>
          <a:xfrm>
            <a:off x="3272915" y="125737"/>
            <a:ext cx="5646169" cy="746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3600" dirty="0">
                <a:solidFill>
                  <a:schemeClr val="bg1"/>
                </a:solidFill>
                <a:latin typeface="Dosis" panose="02010503020202060003" pitchFamily="2" charset="0"/>
              </a:rPr>
              <a:t>STYRE Sensor Environment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B2F1F9-2111-4BA6-9B6D-710CA3D183DD}"/>
              </a:ext>
            </a:extLst>
          </p:cNvPr>
          <p:cNvGrpSpPr/>
          <p:nvPr/>
        </p:nvGrpSpPr>
        <p:grpSpPr>
          <a:xfrm>
            <a:off x="3668791" y="1504371"/>
            <a:ext cx="3170900" cy="3170900"/>
            <a:chOff x="3497341" y="1184331"/>
            <a:chExt cx="3170900" cy="31709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BBB82C-E07C-4B89-88F4-2A1DB82D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41" y="1184331"/>
              <a:ext cx="3170900" cy="3170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itle 10">
              <a:extLst>
                <a:ext uri="{FF2B5EF4-FFF2-40B4-BE49-F238E27FC236}">
                  <a16:creationId xmlns:a16="http://schemas.microsoft.com/office/drawing/2014/main" id="{57D319E5-038E-4084-AA26-DFAFCE3A41C9}"/>
                </a:ext>
              </a:extLst>
            </p:cNvPr>
            <p:cNvSpPr txBox="1">
              <a:spLocks/>
            </p:cNvSpPr>
            <p:nvPr/>
          </p:nvSpPr>
          <p:spPr>
            <a:xfrm>
              <a:off x="3992892" y="3556506"/>
              <a:ext cx="2179797" cy="64611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ID" sz="2400" b="0" dirty="0">
                  <a:solidFill>
                    <a:schemeClr val="bg1"/>
                  </a:solidFill>
                  <a:latin typeface="Dosis" panose="02010503020202060003" pitchFamily="2" charset="0"/>
                </a:rPr>
                <a:t>STYRE HMI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D2BF08-E84D-4AB5-A5DC-1DC45B05DE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16" y="3037526"/>
            <a:ext cx="1473014" cy="198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FCDEF06-897D-4CD4-97E4-8369C0B810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03224" y="4733169"/>
            <a:ext cx="2179797" cy="646113"/>
          </a:xfrm>
        </p:spPr>
        <p:txBody>
          <a:bodyPr>
            <a:normAutofit/>
          </a:bodyPr>
          <a:lstStyle/>
          <a:p>
            <a:pPr algn="ctr"/>
            <a:r>
              <a:rPr lang="en-ID" sz="2400" b="0" dirty="0">
                <a:solidFill>
                  <a:schemeClr val="bg1"/>
                </a:solidFill>
                <a:latin typeface="Dosis" panose="02010503020202060003" pitchFamily="2" charset="0"/>
              </a:rPr>
              <a:t>STYRE Gateway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AACCB2-C3B8-4FF6-8C13-798EF827C24F}"/>
              </a:ext>
            </a:extLst>
          </p:cNvPr>
          <p:cNvGrpSpPr/>
          <p:nvPr/>
        </p:nvGrpSpPr>
        <p:grpSpPr>
          <a:xfrm>
            <a:off x="755134" y="462597"/>
            <a:ext cx="2754956" cy="2105490"/>
            <a:chOff x="268919" y="791145"/>
            <a:chExt cx="2754956" cy="2105490"/>
          </a:xfrm>
        </p:grpSpPr>
        <p:pic>
          <p:nvPicPr>
            <p:cNvPr id="22" name="Content Placeholder 4">
              <a:extLst>
                <a:ext uri="{FF2B5EF4-FFF2-40B4-BE49-F238E27FC236}">
                  <a16:creationId xmlns:a16="http://schemas.microsoft.com/office/drawing/2014/main" id="{C4852FF1-9F94-4F9B-8FC9-5843FA66A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30" y="791145"/>
              <a:ext cx="1736419" cy="17364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593BDBF9-858B-468F-B372-D5180B8B6AE8}"/>
                </a:ext>
              </a:extLst>
            </p:cNvPr>
            <p:cNvSpPr txBox="1">
              <a:spLocks/>
            </p:cNvSpPr>
            <p:nvPr/>
          </p:nvSpPr>
          <p:spPr>
            <a:xfrm>
              <a:off x="268919" y="2184152"/>
              <a:ext cx="2754956" cy="7124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  <a:cs typeface="+mj-cs"/>
                </a:defRPr>
              </a:lvl1pPr>
            </a:lstStyle>
            <a:p>
              <a:pPr algn="ctr"/>
              <a:r>
                <a:rPr lang="en-ID" sz="1800" b="0" dirty="0">
                  <a:latin typeface="Dosis" panose="02010503020202060003" pitchFamily="2" charset="0"/>
                </a:rPr>
                <a:t>Sensor </a:t>
              </a:r>
            </a:p>
            <a:p>
              <a:pPr algn="ctr"/>
              <a:r>
                <a:rPr lang="en-ID" sz="1800" b="0" dirty="0">
                  <a:latin typeface="Dosis" panose="02010503020202060003" pitchFamily="2" charset="0"/>
                </a:rPr>
                <a:t>Temperature - Humidity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6A40F55-B473-4C9A-9F7E-872FEADA20F8}"/>
              </a:ext>
            </a:extLst>
          </p:cNvPr>
          <p:cNvGrpSpPr/>
          <p:nvPr/>
        </p:nvGrpSpPr>
        <p:grpSpPr>
          <a:xfrm>
            <a:off x="620906" y="2508256"/>
            <a:ext cx="1919110" cy="2000375"/>
            <a:chOff x="620906" y="2508256"/>
            <a:chExt cx="1919110" cy="2000375"/>
          </a:xfrm>
        </p:grpSpPr>
        <p:pic>
          <p:nvPicPr>
            <p:cNvPr id="25" name="Content Placeholder 4">
              <a:extLst>
                <a:ext uri="{FF2B5EF4-FFF2-40B4-BE49-F238E27FC236}">
                  <a16:creationId xmlns:a16="http://schemas.microsoft.com/office/drawing/2014/main" id="{CCBFD3E7-2B90-4807-AC94-9751EC65E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70" y="2508256"/>
              <a:ext cx="1736419" cy="17364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95E00244-58F1-499D-96FF-4045C9BA9D3F}"/>
                </a:ext>
              </a:extLst>
            </p:cNvPr>
            <p:cNvSpPr txBox="1">
              <a:spLocks/>
            </p:cNvSpPr>
            <p:nvPr/>
          </p:nvSpPr>
          <p:spPr>
            <a:xfrm>
              <a:off x="620906" y="3796148"/>
              <a:ext cx="1919110" cy="7124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  <a:cs typeface="+mj-cs"/>
                </a:defRPr>
              </a:lvl1pPr>
            </a:lstStyle>
            <a:p>
              <a:pPr algn="ctr"/>
              <a:r>
                <a:rPr lang="en-ID" sz="1800" b="0" dirty="0">
                  <a:latin typeface="Dosis" panose="02010503020202060003" pitchFamily="2" charset="0"/>
                </a:rPr>
                <a:t>Sensor </a:t>
              </a:r>
              <a:r>
                <a:rPr lang="en-ID" sz="1800" b="0" dirty="0" err="1">
                  <a:latin typeface="Dosis" panose="02010503020202060003" pitchFamily="2" charset="0"/>
                </a:rPr>
                <a:t>Waterleak</a:t>
              </a:r>
              <a:endParaRPr lang="en-ID" sz="1800" b="0" dirty="0">
                <a:latin typeface="Dosis" panose="02010503020202060003" pitchFamily="2" charset="0"/>
              </a:endParaRPr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C0678F2E-973E-4D06-B3AE-C4784CC5BB90}"/>
              </a:ext>
            </a:extLst>
          </p:cNvPr>
          <p:cNvSpPr txBox="1">
            <a:spLocks/>
          </p:cNvSpPr>
          <p:nvPr/>
        </p:nvSpPr>
        <p:spPr>
          <a:xfrm>
            <a:off x="9509641" y="2682617"/>
            <a:ext cx="1919110" cy="712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en-ID" sz="1800" b="0" dirty="0">
                <a:latin typeface="Dosis" panose="02010503020202060003" pitchFamily="2" charset="0"/>
              </a:rPr>
              <a:t>Sensor Full Tank</a:t>
            </a:r>
          </a:p>
          <a:p>
            <a:pPr algn="ctr"/>
            <a:r>
              <a:rPr lang="en-ID" sz="1800" b="0" dirty="0">
                <a:latin typeface="Dosis" panose="02010503020202060003" pitchFamily="2" charset="0"/>
              </a:rPr>
              <a:t>Ultrasonic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B1D63C-7DFF-42F2-9BA8-35401BFB6918}"/>
              </a:ext>
            </a:extLst>
          </p:cNvPr>
          <p:cNvGrpSpPr/>
          <p:nvPr/>
        </p:nvGrpSpPr>
        <p:grpSpPr>
          <a:xfrm>
            <a:off x="1619589" y="4476307"/>
            <a:ext cx="1522730" cy="1733607"/>
            <a:chOff x="693759" y="4476307"/>
            <a:chExt cx="1522730" cy="17336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2219196-6C78-49F8-9D2A-7A8F83C6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87" y="4476307"/>
              <a:ext cx="1250274" cy="1250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D773D92F-A396-4B9E-B501-FCC71F34E62A}"/>
                </a:ext>
              </a:extLst>
            </p:cNvPr>
            <p:cNvSpPr txBox="1">
              <a:spLocks/>
            </p:cNvSpPr>
            <p:nvPr/>
          </p:nvSpPr>
          <p:spPr>
            <a:xfrm>
              <a:off x="693759" y="5497431"/>
              <a:ext cx="1522730" cy="7124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  <a:cs typeface="+mj-cs"/>
                </a:defRPr>
              </a:lvl1pPr>
            </a:lstStyle>
            <a:p>
              <a:pPr algn="ctr"/>
              <a:r>
                <a:rPr lang="en-ID" sz="1800" b="0" dirty="0">
                  <a:latin typeface="Dosis" panose="02010503020202060003" pitchFamily="2" charset="0"/>
                </a:rPr>
                <a:t>Sensor Smoke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43114229-AA42-4DAB-A8CF-33F2EC06CBC5}"/>
              </a:ext>
            </a:extLst>
          </p:cNvPr>
          <p:cNvSpPr/>
          <p:nvPr/>
        </p:nvSpPr>
        <p:spPr>
          <a:xfrm>
            <a:off x="4615273" y="1775713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FABFF4C-B810-4E8F-AEAB-70B29FE8B844}"/>
              </a:ext>
            </a:extLst>
          </p:cNvPr>
          <p:cNvSpPr/>
          <p:nvPr/>
        </p:nvSpPr>
        <p:spPr>
          <a:xfrm>
            <a:off x="3746186" y="3418791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34F7BB-C667-48FC-98C8-ECBB57B667BA}"/>
              </a:ext>
            </a:extLst>
          </p:cNvPr>
          <p:cNvSpPr/>
          <p:nvPr/>
        </p:nvSpPr>
        <p:spPr>
          <a:xfrm>
            <a:off x="4455492" y="5160182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E5E7711-1C69-41F5-BA24-E11E03AF086D}"/>
              </a:ext>
            </a:extLst>
          </p:cNvPr>
          <p:cNvSpPr/>
          <p:nvPr/>
        </p:nvSpPr>
        <p:spPr>
          <a:xfrm>
            <a:off x="3036257" y="4704836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E73DA08-D88D-4294-903D-C8C7653F7E7F}"/>
              </a:ext>
            </a:extLst>
          </p:cNvPr>
          <p:cNvSpPr/>
          <p:nvPr/>
        </p:nvSpPr>
        <p:spPr>
          <a:xfrm>
            <a:off x="2570216" y="3035737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34E43B-8EB7-4507-94AF-3B2345A18DAE}"/>
              </a:ext>
            </a:extLst>
          </p:cNvPr>
          <p:cNvSpPr/>
          <p:nvPr/>
        </p:nvSpPr>
        <p:spPr>
          <a:xfrm>
            <a:off x="3073448" y="1281314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AA335F2B-5BA5-4CAC-9C24-A3D68DF3195A}"/>
              </a:ext>
            </a:extLst>
          </p:cNvPr>
          <p:cNvCxnSpPr>
            <a:cxnSpLocks/>
            <a:stCxn id="29" idx="2"/>
            <a:endCxn id="34" idx="0"/>
          </p:cNvCxnSpPr>
          <p:nvPr/>
        </p:nvCxnSpPr>
        <p:spPr>
          <a:xfrm rot="10800000">
            <a:off x="3153339" y="1281314"/>
            <a:ext cx="1461934" cy="574290"/>
          </a:xfrm>
          <a:prstGeom prst="bentConnector4">
            <a:avLst>
              <a:gd name="adj1" fmla="val 52046"/>
              <a:gd name="adj2" fmla="val 86732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33078B2-C0BB-4D47-89DC-9F9CF382DB6E}"/>
              </a:ext>
            </a:extLst>
          </p:cNvPr>
          <p:cNvCxnSpPr>
            <a:cxnSpLocks/>
            <a:stCxn id="33" idx="0"/>
            <a:endCxn id="30" idx="2"/>
          </p:cNvCxnSpPr>
          <p:nvPr/>
        </p:nvCxnSpPr>
        <p:spPr>
          <a:xfrm rot="16200000" flipH="1">
            <a:off x="2966673" y="2719170"/>
            <a:ext cx="462945" cy="1096079"/>
          </a:xfrm>
          <a:prstGeom prst="bentConnector4">
            <a:avLst>
              <a:gd name="adj1" fmla="val 19202"/>
              <a:gd name="adj2" fmla="val 54223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5FD08406-5FAC-4D81-944A-02460B52C6CB}"/>
              </a:ext>
            </a:extLst>
          </p:cNvPr>
          <p:cNvCxnSpPr>
            <a:cxnSpLocks/>
            <a:stCxn id="31" idx="2"/>
            <a:endCxn id="32" idx="2"/>
          </p:cNvCxnSpPr>
          <p:nvPr/>
        </p:nvCxnSpPr>
        <p:spPr>
          <a:xfrm rot="10800000">
            <a:off x="3036258" y="4784727"/>
            <a:ext cx="1419235" cy="455346"/>
          </a:xfrm>
          <a:prstGeom prst="bentConnector3">
            <a:avLst>
              <a:gd name="adj1" fmla="val 46756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E7AC212D-A3C6-4171-BEB3-2ADD237799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56" y="626773"/>
            <a:ext cx="2297880" cy="229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A52267E4-B335-4F16-A6BB-73A8B1192032}"/>
              </a:ext>
            </a:extLst>
          </p:cNvPr>
          <p:cNvSpPr/>
          <p:nvPr/>
        </p:nvSpPr>
        <p:spPr>
          <a:xfrm>
            <a:off x="7686367" y="2039235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734EAC7-DB8C-4020-B4A1-BDEE91C6A650}"/>
              </a:ext>
            </a:extLst>
          </p:cNvPr>
          <p:cNvSpPr/>
          <p:nvPr/>
        </p:nvSpPr>
        <p:spPr>
          <a:xfrm>
            <a:off x="7962892" y="4693341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D68F1C-6C8F-46C9-B2BD-478FBEACC8A8}"/>
              </a:ext>
            </a:extLst>
          </p:cNvPr>
          <p:cNvSpPr/>
          <p:nvPr/>
        </p:nvSpPr>
        <p:spPr>
          <a:xfrm>
            <a:off x="9342511" y="2488196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57160424-0659-4AAB-8753-D91BCECDD67D}"/>
              </a:ext>
            </a:extLst>
          </p:cNvPr>
          <p:cNvCxnSpPr>
            <a:cxnSpLocks/>
            <a:stCxn id="64" idx="0"/>
            <a:endCxn id="68" idx="0"/>
          </p:cNvCxnSpPr>
          <p:nvPr/>
        </p:nvCxnSpPr>
        <p:spPr>
          <a:xfrm rot="16200000" flipH="1">
            <a:off x="8369849" y="1435643"/>
            <a:ext cx="448961" cy="1656144"/>
          </a:xfrm>
          <a:prstGeom prst="bentConnector3">
            <a:avLst>
              <a:gd name="adj1" fmla="val 67889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FC3C5CE1-3CB4-49D9-B81E-94282141D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22" y="3212779"/>
            <a:ext cx="2227900" cy="222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D426CE9-17CC-49A7-9F37-FB7039C8172F}"/>
              </a:ext>
            </a:extLst>
          </p:cNvPr>
          <p:cNvSpPr txBox="1">
            <a:spLocks/>
          </p:cNvSpPr>
          <p:nvPr/>
        </p:nvSpPr>
        <p:spPr>
          <a:xfrm>
            <a:off x="9330752" y="5141189"/>
            <a:ext cx="1919110" cy="712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en-ID" sz="1800" b="0" dirty="0">
                <a:latin typeface="Dosis" panose="02010503020202060003" pitchFamily="2" charset="0"/>
              </a:rPr>
              <a:t>Sensor Air Quality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FC5C287-7274-4FFE-8D95-371104A18391}"/>
              </a:ext>
            </a:extLst>
          </p:cNvPr>
          <p:cNvSpPr/>
          <p:nvPr/>
        </p:nvSpPr>
        <p:spPr>
          <a:xfrm>
            <a:off x="8981397" y="3977449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DA5BD9C5-16EF-4E57-982D-3999E8146DF1}"/>
              </a:ext>
            </a:extLst>
          </p:cNvPr>
          <p:cNvCxnSpPr>
            <a:stCxn id="65" idx="2"/>
            <a:endCxn id="80" idx="1"/>
          </p:cNvCxnSpPr>
          <p:nvPr/>
        </p:nvCxnSpPr>
        <p:spPr>
          <a:xfrm rot="10800000" flipH="1">
            <a:off x="7962892" y="4000848"/>
            <a:ext cx="1041904" cy="772384"/>
          </a:xfrm>
          <a:prstGeom prst="bentConnector4">
            <a:avLst>
              <a:gd name="adj1" fmla="val 57507"/>
              <a:gd name="adj2" fmla="val 95241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82224"/>
      </p:ext>
    </p:extLst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4B8A0772-9945-4A90-897D-8AC77FECCE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5046" y="111229"/>
            <a:ext cx="6440557" cy="763492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latin typeface="Dosis" panose="02010503020202060003" pitchFamily="2" charset="0"/>
              </a:rPr>
              <a:t>STYRE Intelligent Rack / Cabinet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976F39-737A-4DD6-A20B-0E4AA7F7999F}"/>
              </a:ext>
            </a:extLst>
          </p:cNvPr>
          <p:cNvGrpSpPr/>
          <p:nvPr/>
        </p:nvGrpSpPr>
        <p:grpSpPr>
          <a:xfrm>
            <a:off x="9268848" y="3668977"/>
            <a:ext cx="1950273" cy="2223236"/>
            <a:chOff x="9419728" y="4087134"/>
            <a:chExt cx="1950273" cy="22232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CD1CD7-5747-435D-A92A-D2907C9D40C8}"/>
                </a:ext>
              </a:extLst>
            </p:cNvPr>
            <p:cNvSpPr/>
            <p:nvPr/>
          </p:nvSpPr>
          <p:spPr>
            <a:xfrm>
              <a:off x="9419728" y="5819263"/>
              <a:ext cx="1950273" cy="4911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effectLst/>
                  <a:latin typeface="Dosis" panose="0201050302020206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Up to Height 42U</a:t>
              </a:r>
              <a:endParaRPr lang="en-ID" b="1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0" name="图片 1">
              <a:extLst>
                <a:ext uri="{FF2B5EF4-FFF2-40B4-BE49-F238E27FC236}">
                  <a16:creationId xmlns:a16="http://schemas.microsoft.com/office/drawing/2014/main" id="{685745C8-CA91-455F-A4ED-7ACFBC49EFAC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499028" y="4087134"/>
              <a:ext cx="1791674" cy="1791674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A03633-F397-4A92-B8F5-BC6BFEEA4936}"/>
              </a:ext>
            </a:extLst>
          </p:cNvPr>
          <p:cNvGrpSpPr/>
          <p:nvPr/>
        </p:nvGrpSpPr>
        <p:grpSpPr>
          <a:xfrm>
            <a:off x="9400968" y="979193"/>
            <a:ext cx="1791673" cy="2298745"/>
            <a:chOff x="9400968" y="979193"/>
            <a:chExt cx="1791673" cy="229874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692CCF-2F8E-4F19-B4BD-AC89F6D1C418}"/>
                </a:ext>
              </a:extLst>
            </p:cNvPr>
            <p:cNvSpPr/>
            <p:nvPr/>
          </p:nvSpPr>
          <p:spPr>
            <a:xfrm>
              <a:off x="9400968" y="2707610"/>
              <a:ext cx="1765671" cy="5703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Dosis" panose="02010503020202060003" pitchFamily="2" charset="0"/>
                </a:rPr>
                <a:t>Digital Power</a:t>
              </a:r>
              <a:endParaRPr lang="en-ID" sz="2000" dirty="0">
                <a:solidFill>
                  <a:schemeClr val="bg1"/>
                </a:solidFill>
                <a:latin typeface="Dosis" panose="02010503020202060003" pitchFamily="2" charset="0"/>
              </a:endParaRPr>
            </a:p>
          </p:txBody>
        </p:sp>
        <p:pic>
          <p:nvPicPr>
            <p:cNvPr id="13" name="图片 1">
              <a:extLst>
                <a:ext uri="{FF2B5EF4-FFF2-40B4-BE49-F238E27FC236}">
                  <a16:creationId xmlns:a16="http://schemas.microsoft.com/office/drawing/2014/main" id="{6AC1DBC6-5228-4EB5-BDBE-A5D2F6C3C3D4}"/>
                </a:ext>
              </a:extLst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400968" y="979193"/>
              <a:ext cx="1791673" cy="1791673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49F8910-F19B-40ED-9C17-687482BAC123}"/>
              </a:ext>
            </a:extLst>
          </p:cNvPr>
          <p:cNvSpPr/>
          <p:nvPr/>
        </p:nvSpPr>
        <p:spPr>
          <a:xfrm>
            <a:off x="1080321" y="5289187"/>
            <a:ext cx="1298412" cy="625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 dirty="0">
                <a:solidFill>
                  <a:schemeClr val="bg1"/>
                </a:solidFill>
                <a:latin typeface="Dosis" panose="02010503020202060003" pitchFamily="2" charset="0"/>
              </a:rPr>
              <a:t>Safety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A0D3F64-F4B5-4006-B847-1D2F2D116C58}"/>
              </a:ext>
            </a:extLst>
          </p:cNvPr>
          <p:cNvSpPr txBox="1">
            <a:spLocks/>
          </p:cNvSpPr>
          <p:nvPr/>
        </p:nvSpPr>
        <p:spPr>
          <a:xfrm>
            <a:off x="4649471" y="2613605"/>
            <a:ext cx="6059183" cy="1428406"/>
          </a:xfrm>
          <a:prstGeom prst="rect">
            <a:avLst/>
          </a:prstGeom>
        </p:spPr>
        <p:txBody>
          <a:bodyPr/>
          <a:lstStyle>
            <a:lvl1pPr marL="450839" indent="-450839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749289" indent="-28575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20728" indent="0" algn="l" defTabSz="914377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0839" indent="-450839" algn="l" defTabSz="914377" rtl="0" eaLnBrk="1" latinLnBrk="0" hangingPunct="1">
              <a:lnSpc>
                <a:spcPct val="15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50839" indent="-450839" algn="l" defTabSz="914377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id-ID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713CE6-93F2-4E5A-A6C8-8D39B6A2F363}"/>
              </a:ext>
            </a:extLst>
          </p:cNvPr>
          <p:cNvSpPr/>
          <p:nvPr/>
        </p:nvSpPr>
        <p:spPr>
          <a:xfrm>
            <a:off x="649586" y="2585900"/>
            <a:ext cx="2246243" cy="490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Dosis" panose="02010503020202060003" pitchFamily="2" charset="0"/>
              </a:rPr>
              <a:t>LCD Display Panel</a:t>
            </a:r>
            <a:endParaRPr lang="en-ID" sz="2000" dirty="0">
              <a:solidFill>
                <a:schemeClr val="bg1"/>
              </a:solidFill>
              <a:latin typeface="Dosis" panose="0201050302020206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919110-D65A-4BE6-B355-06CD82C8D224}"/>
              </a:ext>
            </a:extLst>
          </p:cNvPr>
          <p:cNvGrpSpPr/>
          <p:nvPr/>
        </p:nvGrpSpPr>
        <p:grpSpPr>
          <a:xfrm>
            <a:off x="774699" y="3668978"/>
            <a:ext cx="1809867" cy="1716568"/>
            <a:chOff x="1137238" y="3909915"/>
            <a:chExt cx="1809867" cy="171656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8642054-D370-4913-8177-36FB99911105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238" y="3909915"/>
              <a:ext cx="1142464" cy="11424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图片 1">
              <a:extLst>
                <a:ext uri="{FF2B5EF4-FFF2-40B4-BE49-F238E27FC236}">
                  <a16:creationId xmlns:a16="http://schemas.microsoft.com/office/drawing/2014/main" id="{A398341F-DF24-4BE2-B754-462126AF71DB}"/>
                </a:ext>
              </a:extLst>
            </p:cNvPr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48693" y="4328071"/>
              <a:ext cx="1298412" cy="1298412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08C18D-31D3-4DFB-BECC-143D13976BC6}"/>
              </a:ext>
            </a:extLst>
          </p:cNvPr>
          <p:cNvGrpSpPr/>
          <p:nvPr/>
        </p:nvGrpSpPr>
        <p:grpSpPr>
          <a:xfrm>
            <a:off x="3620147" y="1124598"/>
            <a:ext cx="4951703" cy="4951703"/>
            <a:chOff x="4192905" y="1525905"/>
            <a:chExt cx="3806190" cy="380619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18A63D3-F164-4176-8DD6-83A6573A249B}"/>
                </a:ext>
              </a:extLst>
            </p:cNvPr>
            <p:cNvSpPr/>
            <p:nvPr/>
          </p:nvSpPr>
          <p:spPr>
            <a:xfrm>
              <a:off x="4192905" y="1525905"/>
              <a:ext cx="3806190" cy="3806190"/>
            </a:xfrm>
            <a:prstGeom prst="ellipse">
              <a:avLst/>
            </a:prstGeom>
            <a:solidFill>
              <a:srgbClr val="128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350199-0393-4C3E-9FA6-6651FEA9109C}"/>
                </a:ext>
              </a:extLst>
            </p:cNvPr>
            <p:cNvSpPr/>
            <p:nvPr/>
          </p:nvSpPr>
          <p:spPr>
            <a:xfrm>
              <a:off x="4538662" y="1871662"/>
              <a:ext cx="3114675" cy="311467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8086682-A434-4911-B0C9-C3E43E027F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4936707" y="1502546"/>
            <a:ext cx="2437236" cy="433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B483B27-05C3-43EA-95EB-D698B8726028}"/>
              </a:ext>
            </a:extLst>
          </p:cNvPr>
          <p:cNvGrpSpPr/>
          <p:nvPr/>
        </p:nvGrpSpPr>
        <p:grpSpPr>
          <a:xfrm>
            <a:off x="911656" y="914325"/>
            <a:ext cx="1728726" cy="1729923"/>
            <a:chOff x="1483343" y="1552292"/>
            <a:chExt cx="1728726" cy="1729923"/>
          </a:xfrm>
        </p:grpSpPr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E02D7D98-30E5-4F74-A991-F9B97012A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83343" y="1552292"/>
              <a:ext cx="1728726" cy="17299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C053E2-5EE1-4C94-825F-29E6B2316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6" t="31579" r="36368" b="22139"/>
            <a:stretch/>
          </p:blipFill>
          <p:spPr>
            <a:xfrm>
              <a:off x="1887817" y="2150092"/>
              <a:ext cx="913157" cy="514060"/>
            </a:xfrm>
            <a:prstGeom prst="rect">
              <a:avLst/>
            </a:prstGeom>
          </p:spPr>
        </p:pic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5520FC35-7E9B-486C-A8F9-F691480459C2}"/>
              </a:ext>
            </a:extLst>
          </p:cNvPr>
          <p:cNvSpPr/>
          <p:nvPr/>
        </p:nvSpPr>
        <p:spPr>
          <a:xfrm>
            <a:off x="4122785" y="2285730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012EE98-4567-47D3-9848-498C57AD3951}"/>
              </a:ext>
            </a:extLst>
          </p:cNvPr>
          <p:cNvSpPr/>
          <p:nvPr/>
        </p:nvSpPr>
        <p:spPr>
          <a:xfrm>
            <a:off x="4065812" y="4712231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C51547D-646D-4E32-8A52-70EC50D08B19}"/>
              </a:ext>
            </a:extLst>
          </p:cNvPr>
          <p:cNvSpPr/>
          <p:nvPr/>
        </p:nvSpPr>
        <p:spPr>
          <a:xfrm>
            <a:off x="8036100" y="2533714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BA6D029-43A5-4307-BD8A-A8F04B7D5B86}"/>
              </a:ext>
            </a:extLst>
          </p:cNvPr>
          <p:cNvSpPr/>
          <p:nvPr/>
        </p:nvSpPr>
        <p:spPr>
          <a:xfrm>
            <a:off x="7661179" y="5072346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A832402-51DC-4B30-A5BD-3F6D6BD7E266}"/>
              </a:ext>
            </a:extLst>
          </p:cNvPr>
          <p:cNvSpPr/>
          <p:nvPr/>
        </p:nvSpPr>
        <p:spPr>
          <a:xfrm>
            <a:off x="2755942" y="1738965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A195930-CA15-4C40-BFB6-A19D502806A0}"/>
              </a:ext>
            </a:extLst>
          </p:cNvPr>
          <p:cNvSpPr/>
          <p:nvPr/>
        </p:nvSpPr>
        <p:spPr>
          <a:xfrm>
            <a:off x="2583367" y="4087134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0C37132-2CFC-411A-BAAE-83C82674D79B}"/>
              </a:ext>
            </a:extLst>
          </p:cNvPr>
          <p:cNvSpPr/>
          <p:nvPr/>
        </p:nvSpPr>
        <p:spPr>
          <a:xfrm>
            <a:off x="9066985" y="4405033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37736C0-1B37-4C95-9588-0F29860AD0B2}"/>
              </a:ext>
            </a:extLst>
          </p:cNvPr>
          <p:cNvSpPr/>
          <p:nvPr/>
        </p:nvSpPr>
        <p:spPr>
          <a:xfrm>
            <a:off x="8987094" y="1836582"/>
            <a:ext cx="159781" cy="159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B7F7EC44-129D-4B8A-8C21-3EC8BC9A7832}"/>
              </a:ext>
            </a:extLst>
          </p:cNvPr>
          <p:cNvCxnSpPr>
            <a:stCxn id="33" idx="2"/>
            <a:endCxn id="37" idx="0"/>
          </p:cNvCxnSpPr>
          <p:nvPr/>
        </p:nvCxnSpPr>
        <p:spPr>
          <a:xfrm rot="10800000">
            <a:off x="2835833" y="1738965"/>
            <a:ext cx="1286952" cy="626656"/>
          </a:xfrm>
          <a:prstGeom prst="bentConnector4">
            <a:avLst>
              <a:gd name="adj1" fmla="val 46896"/>
              <a:gd name="adj2" fmla="val 87311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91A15435-8B6A-4CEF-98EC-31B719CA2AD9}"/>
              </a:ext>
            </a:extLst>
          </p:cNvPr>
          <p:cNvCxnSpPr>
            <a:cxnSpLocks/>
            <a:stCxn id="38" idx="0"/>
            <a:endCxn id="34" idx="0"/>
          </p:cNvCxnSpPr>
          <p:nvPr/>
        </p:nvCxnSpPr>
        <p:spPr>
          <a:xfrm rot="16200000" flipH="1">
            <a:off x="3091931" y="3658460"/>
            <a:ext cx="625097" cy="1482445"/>
          </a:xfrm>
          <a:prstGeom prst="bentConnector3">
            <a:avLst>
              <a:gd name="adj1" fmla="val 54856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CF1F4640-E7BC-4169-BC5D-3E3C81BADC2B}"/>
              </a:ext>
            </a:extLst>
          </p:cNvPr>
          <p:cNvCxnSpPr>
            <a:cxnSpLocks/>
            <a:stCxn id="35" idx="0"/>
            <a:endCxn id="40" idx="2"/>
          </p:cNvCxnSpPr>
          <p:nvPr/>
        </p:nvCxnSpPr>
        <p:spPr>
          <a:xfrm rot="5400000" flipH="1" flipV="1">
            <a:off x="8242922" y="1789543"/>
            <a:ext cx="617241" cy="871103"/>
          </a:xfrm>
          <a:prstGeom prst="bentConnector2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E3518BC8-58F3-459C-8C12-49601965E781}"/>
              </a:ext>
            </a:extLst>
          </p:cNvPr>
          <p:cNvCxnSpPr>
            <a:stCxn id="36" idx="0"/>
            <a:endCxn id="39" idx="6"/>
          </p:cNvCxnSpPr>
          <p:nvPr/>
        </p:nvCxnSpPr>
        <p:spPr>
          <a:xfrm rot="5400000" flipH="1" flipV="1">
            <a:off x="8190207" y="4035787"/>
            <a:ext cx="587422" cy="1485696"/>
          </a:xfrm>
          <a:prstGeom prst="bentConnector4">
            <a:avLst>
              <a:gd name="adj1" fmla="val -11931"/>
              <a:gd name="adj2" fmla="val 46574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263190"/>
      </p:ext>
    </p:extLst>
  </p:cSld>
  <p:clrMapOvr>
    <a:masterClrMapping/>
  </p:clrMapOvr>
  <p:transition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>
            <a:extLst>
              <a:ext uri="{FF2B5EF4-FFF2-40B4-BE49-F238E27FC236}">
                <a16:creationId xmlns:a16="http://schemas.microsoft.com/office/drawing/2014/main" id="{634DD133-C6E0-4494-9348-7E69A7224909}"/>
              </a:ext>
            </a:extLst>
          </p:cNvPr>
          <p:cNvSpPr txBox="1">
            <a:spLocks/>
          </p:cNvSpPr>
          <p:nvPr/>
        </p:nvSpPr>
        <p:spPr>
          <a:xfrm>
            <a:off x="639285" y="912807"/>
            <a:ext cx="3782923" cy="867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600" b="0" dirty="0">
                <a:solidFill>
                  <a:schemeClr val="bg1"/>
                </a:solidFill>
                <a:latin typeface="Dosis" panose="02010503020202060003" pitchFamily="2" charset="0"/>
              </a:rPr>
              <a:t>STYRE IPDU / NPDU</a:t>
            </a:r>
            <a:endParaRPr lang="en-ID" sz="4000" b="0" dirty="0">
              <a:solidFill>
                <a:schemeClr val="bg1"/>
              </a:solidFill>
              <a:latin typeface="Dosis" panose="02010503020202060003" pitchFamily="2" charset="0"/>
            </a:endParaRP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B1D124D4-2630-4EBD-A895-3F436A508D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235200" cy="749300"/>
          </a:xfrm>
          <a:prstGeom prst="rect">
            <a:avLst/>
          </a:prstGeom>
          <a:solidFill>
            <a:srgbClr val="128C99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4000" dirty="0">
                <a:solidFill>
                  <a:schemeClr val="bg1"/>
                </a:solidFill>
                <a:latin typeface="Dosis" panose="02010503020202060003" pitchFamily="2" charset="0"/>
              </a:rPr>
              <a:t>Digital Power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D6150-DF96-4D90-8656-8D751FFF976B}"/>
              </a:ext>
            </a:extLst>
          </p:cNvPr>
          <p:cNvSpPr txBox="1"/>
          <p:nvPr/>
        </p:nvSpPr>
        <p:spPr>
          <a:xfrm>
            <a:off x="639285" y="1805950"/>
            <a:ext cx="315461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b="0" i="0" dirty="0">
                <a:solidFill>
                  <a:schemeClr val="bg1"/>
                </a:solidFill>
                <a:effectLst/>
                <a:latin typeface="Dosis" panose="02010503020202060003" pitchFamily="2" charset="0"/>
              </a:rPr>
              <a:t>Monitoring and control of power distribution system, combined with data </a:t>
            </a:r>
            <a:r>
              <a:rPr lang="en-ID" sz="2200" b="0" i="0" dirty="0" err="1">
                <a:solidFill>
                  <a:schemeClr val="bg1"/>
                </a:solidFill>
                <a:effectLst/>
                <a:latin typeface="Dosis" panose="02010503020202060003" pitchFamily="2" charset="0"/>
              </a:rPr>
              <a:t>center</a:t>
            </a:r>
            <a:r>
              <a:rPr lang="en-ID" sz="2200" b="0" i="0" dirty="0">
                <a:solidFill>
                  <a:schemeClr val="bg1"/>
                </a:solidFill>
                <a:effectLst/>
                <a:latin typeface="Dosis" panose="02010503020202060003" pitchFamily="2" charset="0"/>
              </a:rPr>
              <a:t> application environment of technology and market demand</a:t>
            </a:r>
            <a:endParaRPr lang="en-ID" sz="2200" dirty="0">
              <a:solidFill>
                <a:schemeClr val="bg1"/>
              </a:solidFill>
              <a:latin typeface="Dosis" panose="02010503020202060003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D2FDA7-ABFB-409F-8704-06FA09277E07}"/>
              </a:ext>
            </a:extLst>
          </p:cNvPr>
          <p:cNvSpPr/>
          <p:nvPr/>
        </p:nvSpPr>
        <p:spPr>
          <a:xfrm>
            <a:off x="639285" y="4216978"/>
            <a:ext cx="3154612" cy="1481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Dosis" panose="02010503020202060003" pitchFamily="2" charset="0"/>
              </a:rPr>
              <a:t>Key Features:</a:t>
            </a:r>
          </a:p>
          <a:p>
            <a:endParaRPr lang="en-ID" b="1" dirty="0">
              <a:solidFill>
                <a:schemeClr val="bg1"/>
              </a:solidFill>
              <a:latin typeface="Dosis" panose="0201050302020206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600" dirty="0">
                <a:solidFill>
                  <a:schemeClr val="bg1"/>
                </a:solidFill>
                <a:latin typeface="Dosis" panose="02010503020202060003" pitchFamily="2" charset="0"/>
              </a:rPr>
              <a:t>Electricity Monitoring</a:t>
            </a:r>
            <a:endParaRPr lang="en-ID" dirty="0">
              <a:solidFill>
                <a:schemeClr val="bg1"/>
              </a:solidFill>
              <a:latin typeface="Dosis" panose="0201050302020206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600" dirty="0">
                <a:solidFill>
                  <a:schemeClr val="bg1"/>
                </a:solidFill>
                <a:latin typeface="Dosis" panose="02010503020202060003" pitchFamily="2" charset="0"/>
              </a:rPr>
              <a:t>Stand by Sensor</a:t>
            </a:r>
            <a:endParaRPr lang="en-ID" dirty="0">
              <a:solidFill>
                <a:schemeClr val="bg1"/>
              </a:solidFill>
              <a:latin typeface="Dosis" panose="0201050302020206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600" dirty="0">
                <a:solidFill>
                  <a:schemeClr val="bg1"/>
                </a:solidFill>
                <a:latin typeface="Dosis" panose="02010503020202060003" pitchFamily="2" charset="0"/>
              </a:rPr>
              <a:t>Flexible Output</a:t>
            </a:r>
            <a:endParaRPr lang="en-ID" dirty="0">
              <a:solidFill>
                <a:schemeClr val="bg1"/>
              </a:solidFill>
              <a:latin typeface="Dosis" panose="02010503020202060003" pitchFamily="2" charset="0"/>
            </a:endParaRPr>
          </a:p>
          <a:p>
            <a:endParaRPr lang="en-ID" sz="1400" dirty="0">
              <a:solidFill>
                <a:schemeClr val="bg1"/>
              </a:solidFill>
              <a:latin typeface="Dosis" panose="02010503020202060003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3B43C8-BAB8-E8EF-CBD1-ABE013248132}"/>
              </a:ext>
            </a:extLst>
          </p:cNvPr>
          <p:cNvGrpSpPr/>
          <p:nvPr/>
        </p:nvGrpSpPr>
        <p:grpSpPr>
          <a:xfrm>
            <a:off x="6176271" y="1922754"/>
            <a:ext cx="1663822" cy="2132501"/>
            <a:chOff x="5698402" y="1323405"/>
            <a:chExt cx="1663822" cy="21325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A594F8-4476-22B2-44AE-AE5E41C40E6C}"/>
                </a:ext>
              </a:extLst>
            </p:cNvPr>
            <p:cNvSpPr/>
            <p:nvPr/>
          </p:nvSpPr>
          <p:spPr>
            <a:xfrm>
              <a:off x="5790066" y="1592830"/>
              <a:ext cx="1560627" cy="1560627"/>
            </a:xfrm>
            <a:prstGeom prst="ellipse">
              <a:avLst/>
            </a:prstGeom>
            <a:noFill/>
            <a:ln w="254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B9A85E-0821-292C-691E-F0DA545FE619}"/>
                </a:ext>
              </a:extLst>
            </p:cNvPr>
            <p:cNvGrpSpPr/>
            <p:nvPr/>
          </p:nvGrpSpPr>
          <p:grpSpPr>
            <a:xfrm>
              <a:off x="5698402" y="1323405"/>
              <a:ext cx="1663822" cy="2132501"/>
              <a:chOff x="7009412" y="-28317"/>
              <a:chExt cx="1663822" cy="213250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3ADC8E0-DC6F-4513-9642-9FC064AEB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8132" y="284147"/>
                <a:ext cx="845102" cy="150240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2858408-9F71-4BB8-B4A5-E13B79BCA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9412" y="-28317"/>
                <a:ext cx="1027085" cy="182592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89C3DB-CE28-2E8C-FB70-46E5E67466F1}"/>
                  </a:ext>
                </a:extLst>
              </p:cNvPr>
              <p:cNvSpPr txBox="1"/>
              <p:nvPr/>
            </p:nvSpPr>
            <p:spPr>
              <a:xfrm>
                <a:off x="7264701" y="1767300"/>
                <a:ext cx="516506" cy="33688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lnSpcReduction="10000"/>
              </a:bodyPr>
              <a:lstStyle/>
              <a:p>
                <a:pPr marL="0" indent="0" algn="ctr">
                  <a:buFontTx/>
                  <a:buNone/>
                </a:pPr>
                <a:r>
                  <a:rPr lang="en-ID" sz="1700" b="1" dirty="0">
                    <a:latin typeface="Dosis" panose="02010503020202060003" pitchFamily="2" charset="0"/>
                    <a:cs typeface="Segoe UI Semibold"/>
                  </a:rPr>
                  <a:t>IPDU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05120E-7034-DB11-88A8-060DCB4878CE}"/>
                  </a:ext>
                </a:extLst>
              </p:cNvPr>
              <p:cNvSpPr txBox="1"/>
              <p:nvPr/>
            </p:nvSpPr>
            <p:spPr>
              <a:xfrm>
                <a:off x="7963555" y="1767300"/>
                <a:ext cx="516506" cy="33688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lnSpcReduction="10000"/>
              </a:bodyPr>
              <a:lstStyle/>
              <a:p>
                <a:pPr marL="0" indent="0" algn="ctr">
                  <a:buFontTx/>
                  <a:buNone/>
                </a:pPr>
                <a:r>
                  <a:rPr lang="en-ID" sz="1700" b="1" dirty="0">
                    <a:latin typeface="Dosis" panose="02010503020202060003" pitchFamily="2" charset="0"/>
                    <a:cs typeface="Segoe UI Semibold"/>
                  </a:rPr>
                  <a:t>NPDU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F99412-483C-9803-ACBE-3FABE40E0AC4}"/>
              </a:ext>
            </a:extLst>
          </p:cNvPr>
          <p:cNvGrpSpPr/>
          <p:nvPr/>
        </p:nvGrpSpPr>
        <p:grpSpPr>
          <a:xfrm>
            <a:off x="7002185" y="230391"/>
            <a:ext cx="2518045" cy="2012705"/>
            <a:chOff x="7734367" y="796623"/>
            <a:chExt cx="2518045" cy="201270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31EB204-799E-DD3D-2C03-AC1D1DE0117A}"/>
                </a:ext>
              </a:extLst>
            </p:cNvPr>
            <p:cNvSpPr/>
            <p:nvPr/>
          </p:nvSpPr>
          <p:spPr>
            <a:xfrm>
              <a:off x="8130856" y="1025636"/>
              <a:ext cx="1560627" cy="1560627"/>
            </a:xfrm>
            <a:prstGeom prst="ellipse">
              <a:avLst/>
            </a:prstGeom>
            <a:noFill/>
            <a:ln w="254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79932B-40B8-E1D7-8C8A-7F5B2DD49CA4}"/>
                </a:ext>
              </a:extLst>
            </p:cNvPr>
            <p:cNvGrpSpPr/>
            <p:nvPr/>
          </p:nvGrpSpPr>
          <p:grpSpPr>
            <a:xfrm>
              <a:off x="7734367" y="796623"/>
              <a:ext cx="2518045" cy="2012705"/>
              <a:chOff x="7435440" y="1372250"/>
              <a:chExt cx="2518045" cy="2012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99276EB-14B4-1616-7377-B9EB74BFE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5440" y="1372250"/>
                <a:ext cx="2518045" cy="151495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2055A92-526B-7599-604B-69DD77A5599D}"/>
                  </a:ext>
                </a:extLst>
              </p:cNvPr>
              <p:cNvSpPr txBox="1"/>
              <p:nvPr/>
            </p:nvSpPr>
            <p:spPr>
              <a:xfrm>
                <a:off x="8137258" y="2470555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 marL="0" indent="0" algn="ctr">
                  <a:buFontTx/>
                  <a:buNone/>
                </a:pPr>
                <a:r>
                  <a:rPr lang="en-ID" sz="1400" b="1" dirty="0">
                    <a:latin typeface="Dosis" panose="02010503020202060003" pitchFamily="2" charset="0"/>
                    <a:cs typeface="Segoe UI Semibold"/>
                  </a:rPr>
                  <a:t>Sensor </a:t>
                </a:r>
              </a:p>
              <a:p>
                <a:pPr marL="0" indent="0" algn="ctr">
                  <a:buFontTx/>
                  <a:buNone/>
                </a:pPr>
                <a:r>
                  <a:rPr lang="en-ID" sz="1400" b="1" dirty="0">
                    <a:latin typeface="Dosis" panose="02010503020202060003" pitchFamily="2" charset="0"/>
                    <a:cs typeface="Segoe UI Semibold"/>
                  </a:rPr>
                  <a:t>Temperature</a:t>
                </a:r>
              </a:p>
              <a:p>
                <a:pPr marL="0" indent="0" algn="ctr">
                  <a:buFontTx/>
                  <a:buNone/>
                </a:pPr>
                <a:r>
                  <a:rPr lang="en-ID" sz="1400" b="1" dirty="0">
                    <a:latin typeface="Dosis" panose="02010503020202060003" pitchFamily="2" charset="0"/>
                    <a:cs typeface="Segoe UI Semibold"/>
                  </a:rPr>
                  <a:t>&amp; Humidity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3814E4-7499-9F97-EB86-0D83E2EED780}"/>
              </a:ext>
            </a:extLst>
          </p:cNvPr>
          <p:cNvGrpSpPr/>
          <p:nvPr/>
        </p:nvGrpSpPr>
        <p:grpSpPr>
          <a:xfrm>
            <a:off x="7226105" y="4000605"/>
            <a:ext cx="2556710" cy="2163488"/>
            <a:chOff x="6276135" y="3166665"/>
            <a:chExt cx="2556710" cy="21634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9504E6-C650-FF84-76F8-537517EAEACF}"/>
                </a:ext>
              </a:extLst>
            </p:cNvPr>
            <p:cNvSpPr/>
            <p:nvPr/>
          </p:nvSpPr>
          <p:spPr>
            <a:xfrm>
              <a:off x="6724600" y="3166665"/>
              <a:ext cx="1822073" cy="1822073"/>
            </a:xfrm>
            <a:prstGeom prst="ellipse">
              <a:avLst/>
            </a:prstGeom>
            <a:noFill/>
            <a:ln w="381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1EF5D1-7ABC-5A82-6CD3-560FA5E9A684}"/>
                </a:ext>
              </a:extLst>
            </p:cNvPr>
            <p:cNvGrpSpPr/>
            <p:nvPr/>
          </p:nvGrpSpPr>
          <p:grpSpPr>
            <a:xfrm>
              <a:off x="6276135" y="3298755"/>
              <a:ext cx="2556710" cy="2031398"/>
              <a:chOff x="6276135" y="3298755"/>
              <a:chExt cx="2556710" cy="203139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FB80A2D-8A62-96D7-B53C-5DFCD3E8A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5001" y="3364928"/>
                <a:ext cx="818778" cy="67493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E6673F6-6AE0-FEBC-EDE8-C0C49900C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6135" y="3352241"/>
                <a:ext cx="962207" cy="57862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E6485EE-9F7C-C10F-ADC8-6CE943EB8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0800" y="3298755"/>
                <a:ext cx="925700" cy="77740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AC55686-D9AF-39E6-77BF-9DBA86283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3687" y="4045037"/>
                <a:ext cx="929158" cy="56084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5292CF5-28C5-8428-071E-EBA2E2694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1772" y="3866857"/>
                <a:ext cx="892517" cy="777408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880C52F-15DD-5438-71A6-0BD5E6AB5590}"/>
                  </a:ext>
                </a:extLst>
              </p:cNvPr>
              <p:cNvSpPr txBox="1"/>
              <p:nvPr/>
            </p:nvSpPr>
            <p:spPr>
              <a:xfrm>
                <a:off x="7457121" y="4634576"/>
                <a:ext cx="516506" cy="695577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 marL="0" indent="0" algn="ctr">
                  <a:buFontTx/>
                  <a:buNone/>
                </a:pPr>
                <a:r>
                  <a:rPr lang="id-ID" sz="1400" b="1" dirty="0">
                    <a:latin typeface="Dosis" panose="02010503020202060003" pitchFamily="2" charset="0"/>
                    <a:cs typeface="Segoe UI Semibold"/>
                  </a:rPr>
                  <a:t>Alternative Socket-Plug</a:t>
                </a:r>
                <a:endParaRPr lang="en-ID" sz="1400" b="1" dirty="0">
                  <a:latin typeface="Dosis" panose="02010503020202060003" pitchFamily="2" charset="0"/>
                  <a:cs typeface="Segoe UI Semibold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E4B18099-4B5F-2770-23BB-0D6B9AFC5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1687" y="3994332"/>
                <a:ext cx="649064" cy="616168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4E4C6AA-3A22-3B4B-8551-EE60F9824D7A}"/>
              </a:ext>
            </a:extLst>
          </p:cNvPr>
          <p:cNvGrpSpPr/>
          <p:nvPr/>
        </p:nvGrpSpPr>
        <p:grpSpPr>
          <a:xfrm>
            <a:off x="8142445" y="2232758"/>
            <a:ext cx="1309583" cy="1478025"/>
            <a:chOff x="6791552" y="4442788"/>
            <a:chExt cx="1309583" cy="147802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97995D3-9332-FE99-A834-47C4B5C25E58}"/>
                </a:ext>
              </a:extLst>
            </p:cNvPr>
            <p:cNvSpPr/>
            <p:nvPr/>
          </p:nvSpPr>
          <p:spPr>
            <a:xfrm>
              <a:off x="6909412" y="4577261"/>
              <a:ext cx="1150265" cy="1150265"/>
            </a:xfrm>
            <a:prstGeom prst="ellipse">
              <a:avLst/>
            </a:prstGeom>
            <a:noFill/>
            <a:ln w="254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37D03F-F1BC-5802-4BFC-2FC1610AF361}"/>
                </a:ext>
              </a:extLst>
            </p:cNvPr>
            <p:cNvGrpSpPr/>
            <p:nvPr/>
          </p:nvGrpSpPr>
          <p:grpSpPr>
            <a:xfrm>
              <a:off x="6791552" y="4442788"/>
              <a:ext cx="1309583" cy="1478025"/>
              <a:chOff x="8722028" y="4643525"/>
              <a:chExt cx="1309583" cy="147802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66C8018-6786-98A6-0381-ACC11D158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2028" y="4643525"/>
                <a:ext cx="1309583" cy="1309583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D641D08-35A6-E312-A0E5-E95C919A815C}"/>
                  </a:ext>
                </a:extLst>
              </p:cNvPr>
              <p:cNvSpPr txBox="1"/>
              <p:nvPr/>
            </p:nvSpPr>
            <p:spPr>
              <a:xfrm>
                <a:off x="9239352" y="5784666"/>
                <a:ext cx="516506" cy="33688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lnSpcReduction="10000"/>
              </a:bodyPr>
              <a:lstStyle/>
              <a:p>
                <a:pPr marL="0" indent="0" algn="ctr">
                  <a:buFontTx/>
                  <a:buNone/>
                </a:pPr>
                <a:r>
                  <a:rPr lang="en-ID" sz="1700" b="1" dirty="0">
                    <a:latin typeface="Dosis" panose="02010503020202060003" pitchFamily="2" charset="0"/>
                    <a:cs typeface="Segoe UI Semibold"/>
                  </a:rPr>
                  <a:t>Input 32A</a:t>
                </a:r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01C6436-08A9-C43E-BD02-C85DB3FB73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7591" y="2842473"/>
            <a:ext cx="5644499" cy="4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62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9117C-E0F4-4231-948F-0CECD80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22" y="4611211"/>
            <a:ext cx="3423478" cy="81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D1EC6D-781D-410D-BAA4-DE6997F5CA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0" y="346176"/>
            <a:ext cx="3597270" cy="2341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9B805A0C-2DED-48F6-B98E-2BFE98E411C2}"/>
              </a:ext>
            </a:extLst>
          </p:cNvPr>
          <p:cNvSpPr txBox="1">
            <a:spLocks/>
          </p:cNvSpPr>
          <p:nvPr/>
        </p:nvSpPr>
        <p:spPr>
          <a:xfrm>
            <a:off x="4889500" y="4820393"/>
            <a:ext cx="2413000" cy="57333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b="0" dirty="0">
                <a:solidFill>
                  <a:schemeClr val="tx1"/>
                </a:solidFill>
                <a:latin typeface="Dosis" panose="02010503020202060003" pitchFamily="2" charset="0"/>
              </a:rPr>
              <a:t>STYRE POE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40E575D-90F4-4A81-835E-991799CBF318}"/>
              </a:ext>
            </a:extLst>
          </p:cNvPr>
          <p:cNvSpPr txBox="1">
            <a:spLocks/>
          </p:cNvSpPr>
          <p:nvPr/>
        </p:nvSpPr>
        <p:spPr>
          <a:xfrm>
            <a:off x="4889500" y="1361069"/>
            <a:ext cx="2882900" cy="57333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b="0" dirty="0">
                <a:solidFill>
                  <a:schemeClr val="tx1"/>
                </a:solidFill>
                <a:latin typeface="Dosis" panose="02010503020202060003" pitchFamily="2" charset="0"/>
              </a:rPr>
              <a:t>STYRE Storage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79439-075C-42A0-9CF5-4D8D86D4A38A}"/>
              </a:ext>
            </a:extLst>
          </p:cNvPr>
          <p:cNvSpPr txBox="1"/>
          <p:nvPr/>
        </p:nvSpPr>
        <p:spPr>
          <a:xfrm>
            <a:off x="6649278" y="249641"/>
            <a:ext cx="513397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700" dirty="0">
                <a:solidFill>
                  <a:schemeClr val="tx1"/>
                </a:solidFill>
                <a:effectLst/>
                <a:latin typeface="Dosis" panose="0201050302020206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With redundant power supplies and up to 24 hot-swap bays this system is a perfect storage server. Run as a NAS (Network Attached Storage) via Windows Server or Linux.</a:t>
            </a:r>
            <a:endParaRPr lang="en-ID" sz="1700" dirty="0">
              <a:latin typeface="Dosis" panose="0201050302020206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5FE64-E057-4CD6-8F90-DF167D8D88C4}"/>
              </a:ext>
            </a:extLst>
          </p:cNvPr>
          <p:cNvSpPr txBox="1"/>
          <p:nvPr/>
        </p:nvSpPr>
        <p:spPr>
          <a:xfrm>
            <a:off x="6461948" y="2054369"/>
            <a:ext cx="523792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ID" sz="1700" b="1" dirty="0">
                <a:solidFill>
                  <a:schemeClr val="tx1"/>
                </a:solidFill>
                <a:latin typeface="Dosis" panose="02010503020202060003" pitchFamily="2" charset="0"/>
              </a:rPr>
              <a:t>With Processor</a:t>
            </a:r>
            <a:r>
              <a:rPr lang="en-ID" sz="1700" dirty="0">
                <a:solidFill>
                  <a:schemeClr val="tx1"/>
                </a:solidFill>
                <a:latin typeface="Dosis" panose="02010503020202060003" pitchFamily="2" charset="0"/>
              </a:rPr>
              <a:t>: Up to 4-Core 3.90 GHz – 8 MB Cache, 8 CPU Threads – Intel Xeon E3-1280v6, </a:t>
            </a:r>
            <a:r>
              <a:rPr lang="en-ID" sz="1700" b="1" dirty="0">
                <a:solidFill>
                  <a:schemeClr val="tx1"/>
                </a:solidFill>
                <a:latin typeface="Dosis" panose="02010503020202060003" pitchFamily="2" charset="0"/>
              </a:rPr>
              <a:t>Storage:</a:t>
            </a:r>
            <a:r>
              <a:rPr lang="en-ID" sz="1700" dirty="0">
                <a:solidFill>
                  <a:schemeClr val="tx1"/>
                </a:solidFill>
                <a:latin typeface="Dosis" panose="02010503020202060003" pitchFamily="2" charset="0"/>
              </a:rPr>
              <a:t> Up to 3.84TB SSD – Endurance: 22.0 PBW – Intel® D3-S4610 Enterprise, Up to 18TB HDD- 512e, 2.5M hrs MTBF – Enterprise-class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229A5-154F-43B8-A9EC-CA618F75FCD6}"/>
              </a:ext>
            </a:extLst>
          </p:cNvPr>
          <p:cNvSpPr txBox="1"/>
          <p:nvPr/>
        </p:nvSpPr>
        <p:spPr>
          <a:xfrm>
            <a:off x="444500" y="3714342"/>
            <a:ext cx="51943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700" b="0" i="0" dirty="0">
                <a:solidFill>
                  <a:schemeClr val="tx1"/>
                </a:solidFill>
                <a:effectLst/>
                <a:latin typeface="Dosis" panose="02010503020202060003" pitchFamily="2" charset="0"/>
                <a:cs typeface="Calibri" panose="020F0502020204030204" pitchFamily="34" charset="0"/>
              </a:rPr>
              <a:t>Dedicated PoE switch for security industry, which is different from general switch. PoE management function realizes power control and real-time port consumption display. </a:t>
            </a:r>
            <a:endParaRPr lang="en-ID" sz="1700" dirty="0">
              <a:latin typeface="Dosis" panose="0201050302020206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593CD7-E08A-4480-92B9-8ADDEC4A5DF8}"/>
              </a:ext>
            </a:extLst>
          </p:cNvPr>
          <p:cNvSpPr txBox="1"/>
          <p:nvPr/>
        </p:nvSpPr>
        <p:spPr>
          <a:xfrm>
            <a:off x="1454978" y="5208660"/>
            <a:ext cx="41910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tx1"/>
                </a:solidFill>
                <a:latin typeface="Dosis" panose="02010503020202060003" pitchFamily="2" charset="0"/>
              </a:rPr>
              <a:t>PoE budget: 240W</a:t>
            </a:r>
            <a:endParaRPr lang="en-ID" sz="1700" dirty="0">
              <a:solidFill>
                <a:schemeClr val="tx1"/>
              </a:solidFill>
              <a:latin typeface="Dosis" panose="02010503020202060003" pitchFamily="2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tx1"/>
                </a:solidFill>
                <a:latin typeface="Dosis" panose="02010503020202060003" pitchFamily="2" charset="0"/>
              </a:rPr>
              <a:t>Support PoE, PoE+, Hi-PoE</a:t>
            </a:r>
            <a:endParaRPr lang="en-ID" sz="1700" dirty="0">
              <a:solidFill>
                <a:schemeClr val="tx1"/>
              </a:solidFill>
              <a:latin typeface="Dosis" panose="02010503020202060003" pitchFamily="2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tx1"/>
                </a:solidFill>
                <a:latin typeface="Dosis" panose="02010503020202060003" pitchFamily="2" charset="0"/>
              </a:rPr>
              <a:t>250 meters long distance PoE transmission</a:t>
            </a:r>
            <a:endParaRPr lang="en-ID" sz="1700" dirty="0">
              <a:solidFill>
                <a:schemeClr val="tx1"/>
              </a:solidFill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49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318B0-D780-4502-A229-C5AB7D786D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72" y="877356"/>
            <a:ext cx="3618452" cy="2909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349309-7120-4E53-83F0-6954C9F21AA8}"/>
              </a:ext>
            </a:extLst>
          </p:cNvPr>
          <p:cNvSpPr/>
          <p:nvPr/>
        </p:nvSpPr>
        <p:spPr>
          <a:xfrm>
            <a:off x="5449954" y="2331948"/>
            <a:ext cx="3077820" cy="1813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Features:</a:t>
            </a:r>
            <a:endParaRPr lang="en-ID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Output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Noiseless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Low-Carbon Green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500317-EADB-4F06-B5B0-DB594027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955" y="692337"/>
            <a:ext cx="3795646" cy="623030"/>
          </a:xfrm>
        </p:spPr>
        <p:txBody>
          <a:bodyPr/>
          <a:lstStyle/>
          <a:p>
            <a:r>
              <a:rPr lang="en-ID" dirty="0">
                <a:solidFill>
                  <a:schemeClr val="tx1"/>
                </a:solidFill>
              </a:rPr>
              <a:t>STYRE </a:t>
            </a:r>
            <a:r>
              <a:rPr lang="en-ID" dirty="0" err="1">
                <a:solidFill>
                  <a:schemeClr val="tx1"/>
                </a:solidFill>
              </a:rPr>
              <a:t>Fanless</a:t>
            </a:r>
            <a:r>
              <a:rPr lang="en-ID" dirty="0">
                <a:solidFill>
                  <a:schemeClr val="tx1"/>
                </a:solidFill>
              </a:rPr>
              <a:t> Mini PC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3FC0FD-FBB0-448D-ABD7-82520B432055}"/>
              </a:ext>
            </a:extLst>
          </p:cNvPr>
          <p:cNvSpPr/>
          <p:nvPr/>
        </p:nvSpPr>
        <p:spPr>
          <a:xfrm>
            <a:off x="5449955" y="1215405"/>
            <a:ext cx="5954179" cy="1483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D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Intelligent Monitoring Appliance, created by the combining latest technology software and hardware. High reliability and performance, fulfilled your manageable controlling system and realize company's goals.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D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D89A6-99F9-4499-A65D-4B1A5A4E08E5}"/>
              </a:ext>
            </a:extLst>
          </p:cNvPr>
          <p:cNvSpPr/>
          <p:nvPr/>
        </p:nvSpPr>
        <p:spPr>
          <a:xfrm>
            <a:off x="7490789" y="2450847"/>
            <a:ext cx="3913345" cy="1813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Specification:</a:t>
            </a:r>
            <a:endParaRPr lang="en-ID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Processor: </a:t>
            </a:r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Intel®CoreTMi7 5550U Processor (4M Cache, 2.0-3.0 GHz)</a:t>
            </a:r>
            <a:endParaRPr lang="en-ID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Memory: Up to 16 GB DDR3L – 1333/1600MHz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Capacity: Support mSATA SSD and 2.5 inch laptop HDD/SSD; can install maximum 1 HDD (2.5inch) + 1 SSD (mSATA 3.0) together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D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Input: DC 100-240V AC/50-60Hz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5AECD-EC21-4AB0-BC43-6E3CE206E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52" y="4163953"/>
            <a:ext cx="3870601" cy="217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68BC8-C4CF-4A33-90A5-E6D2D19EC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18" y="4119196"/>
            <a:ext cx="4442792" cy="249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CDBED9-CA84-4583-B6ED-2F339CC00948}"/>
              </a:ext>
            </a:extLst>
          </p:cNvPr>
          <p:cNvCxnSpPr>
            <a:cxnSpLocks/>
          </p:cNvCxnSpPr>
          <p:nvPr/>
        </p:nvCxnSpPr>
        <p:spPr>
          <a:xfrm>
            <a:off x="5449953" y="2420247"/>
            <a:ext cx="5954181" cy="0"/>
          </a:xfrm>
          <a:prstGeom prst="line">
            <a:avLst/>
          </a:prstGeom>
          <a:ln>
            <a:solidFill>
              <a:srgbClr val="157C8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B7EBFF-C58D-4E8B-9AE0-6AC6FB772E21}"/>
              </a:ext>
            </a:extLst>
          </p:cNvPr>
          <p:cNvSpPr txBox="1"/>
          <p:nvPr/>
        </p:nvSpPr>
        <p:spPr>
          <a:xfrm>
            <a:off x="10192923" y="6298879"/>
            <a:ext cx="1883229" cy="381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buFontTx/>
              <a:buNone/>
            </a:pPr>
            <a:r>
              <a:rPr lang="en-ID" sz="1700" dirty="0">
                <a:latin typeface="Segoe UI Semibold"/>
                <a:cs typeface="Segoe UI Semibold"/>
                <a:hlinkClick r:id="rId5" action="ppaction://hlinksldjump"/>
              </a:rPr>
              <a:t>Back to Topology</a:t>
            </a:r>
            <a:endParaRPr lang="en-ID" sz="1700" b="0" dirty="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00546841"/>
      </p:ext>
    </p:extLst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AD33-617B-EA8A-E27B-DD3CC4584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Comercio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162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FCAF18-F3E6-D95F-C608-2A74BC9F9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93" y="2060448"/>
            <a:ext cx="5248013" cy="80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199D9-E226-3211-B911-6BEA1955D183}"/>
              </a:ext>
            </a:extLst>
          </p:cNvPr>
          <p:cNvSpPr txBox="1"/>
          <p:nvPr/>
        </p:nvSpPr>
        <p:spPr>
          <a:xfrm>
            <a:off x="1038225" y="3485263"/>
            <a:ext cx="10115550" cy="182444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buFontTx/>
              <a:buNone/>
            </a:pPr>
            <a:r>
              <a:rPr lang="en-ID" b="1" dirty="0">
                <a:latin typeface="+mj-lt"/>
                <a:cs typeface="Segoe UI Semibold"/>
              </a:rPr>
              <a:t>COMERCIO </a:t>
            </a:r>
            <a:r>
              <a:rPr lang="en-ID" b="1" dirty="0" err="1">
                <a:latin typeface="+mj-lt"/>
                <a:cs typeface="Segoe UI Semibold"/>
              </a:rPr>
              <a:t>adalah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aplikasi</a:t>
            </a:r>
            <a:r>
              <a:rPr lang="en-ID" b="1" dirty="0">
                <a:latin typeface="+mj-lt"/>
                <a:cs typeface="Segoe UI Semibold"/>
              </a:rPr>
              <a:t> yang </a:t>
            </a:r>
            <a:r>
              <a:rPr lang="en-ID" b="1" dirty="0" err="1">
                <a:latin typeface="+mj-lt"/>
                <a:cs typeface="Segoe UI Semibold"/>
              </a:rPr>
              <a:t>dirancang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untuk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bisnis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seperti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penjualan</a:t>
            </a:r>
            <a:r>
              <a:rPr lang="en-ID" b="1" dirty="0">
                <a:latin typeface="+mj-lt"/>
                <a:cs typeface="Segoe UI Semibold"/>
              </a:rPr>
              <a:t>, CRM, </a:t>
            </a:r>
            <a:r>
              <a:rPr lang="en-ID" b="1" dirty="0" err="1">
                <a:latin typeface="+mj-lt"/>
                <a:cs typeface="Segoe UI Semibold"/>
              </a:rPr>
              <a:t>manajemen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proyek</a:t>
            </a:r>
            <a:r>
              <a:rPr lang="en-ID" b="1" dirty="0">
                <a:latin typeface="+mj-lt"/>
                <a:cs typeface="Segoe UI Semibold"/>
              </a:rPr>
              <a:t>, </a:t>
            </a:r>
            <a:r>
              <a:rPr lang="en-ID" b="1" dirty="0" err="1">
                <a:latin typeface="+mj-lt"/>
                <a:cs typeface="Segoe UI Semibold"/>
              </a:rPr>
              <a:t>manajemen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inventaris</a:t>
            </a:r>
            <a:r>
              <a:rPr lang="en-ID" b="1" dirty="0">
                <a:latin typeface="+mj-lt"/>
                <a:cs typeface="Segoe UI Semibold"/>
              </a:rPr>
              <a:t>, </a:t>
            </a:r>
            <a:r>
              <a:rPr lang="en-ID" b="1" dirty="0" err="1">
                <a:latin typeface="+mj-lt"/>
                <a:cs typeface="Segoe UI Semibold"/>
              </a:rPr>
              <a:t>sumber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daya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manusia</a:t>
            </a:r>
            <a:r>
              <a:rPr lang="en-ID" b="1" dirty="0">
                <a:latin typeface="+mj-lt"/>
                <a:cs typeface="Segoe UI Semibold"/>
              </a:rPr>
              <a:t>, dan </a:t>
            </a:r>
            <a:r>
              <a:rPr lang="en-ID" b="1" dirty="0" err="1">
                <a:latin typeface="+mj-lt"/>
                <a:cs typeface="Segoe UI Semibold"/>
              </a:rPr>
              <a:t>manajemen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keuangan</a:t>
            </a:r>
            <a:r>
              <a:rPr lang="en-ID" b="1" dirty="0">
                <a:latin typeface="+mj-lt"/>
                <a:cs typeface="Segoe UI Semibold"/>
              </a:rPr>
              <a:t>.</a:t>
            </a:r>
          </a:p>
          <a:p>
            <a:pPr marL="0" indent="0" algn="ctr">
              <a:buFontTx/>
              <a:buNone/>
            </a:pPr>
            <a:endParaRPr lang="en-ID" b="1" dirty="0">
              <a:latin typeface="+mj-lt"/>
              <a:cs typeface="Segoe UI Semibold"/>
            </a:endParaRPr>
          </a:p>
          <a:p>
            <a:pPr marL="0" indent="0" algn="ctr">
              <a:buFontTx/>
              <a:buNone/>
            </a:pPr>
            <a:r>
              <a:rPr lang="en-ID" b="1" dirty="0" err="1">
                <a:latin typeface="+mj-lt"/>
                <a:cs typeface="Segoe UI Semibold"/>
              </a:rPr>
              <a:t>Perangkat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lunak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manajemen</a:t>
            </a:r>
            <a:r>
              <a:rPr lang="en-ID" b="1" dirty="0">
                <a:latin typeface="+mj-lt"/>
                <a:cs typeface="Segoe UI Semibold"/>
              </a:rPr>
              <a:t> all-in-one yang </a:t>
            </a:r>
            <a:r>
              <a:rPr lang="en-ID" b="1" dirty="0" err="1">
                <a:latin typeface="+mj-lt"/>
                <a:cs typeface="Segoe UI Semibold"/>
              </a:rPr>
              <a:t>menawarkan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berbagai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aplikasi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bisnis</a:t>
            </a:r>
            <a:r>
              <a:rPr lang="en-ID" b="1" dirty="0">
                <a:latin typeface="+mj-lt"/>
                <a:cs typeface="Segoe UI Semibold"/>
              </a:rPr>
              <a:t> yang </a:t>
            </a:r>
            <a:r>
              <a:rPr lang="en-ID" b="1" dirty="0" err="1">
                <a:latin typeface="+mj-lt"/>
                <a:cs typeface="Segoe UI Semibold"/>
              </a:rPr>
              <a:t>membentuk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rangkaian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lengkap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aplikasi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manajemen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perusahaan</a:t>
            </a:r>
            <a:r>
              <a:rPr lang="en-ID" b="1" dirty="0">
                <a:latin typeface="+mj-lt"/>
                <a:cs typeface="Segoe UI Semibold"/>
              </a:rPr>
              <a:t> yang </a:t>
            </a:r>
            <a:r>
              <a:rPr lang="en-ID" b="1" dirty="0" err="1">
                <a:latin typeface="+mj-lt"/>
                <a:cs typeface="Segoe UI Semibold"/>
              </a:rPr>
              <a:t>menargetkan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perusahaan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dari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semua</a:t>
            </a:r>
            <a:r>
              <a:rPr lang="en-ID" b="1" dirty="0">
                <a:latin typeface="+mj-lt"/>
                <a:cs typeface="Segoe UI Semibold"/>
              </a:rPr>
              <a:t> </a:t>
            </a:r>
            <a:r>
              <a:rPr lang="en-ID" b="1" dirty="0" err="1">
                <a:latin typeface="+mj-lt"/>
                <a:cs typeface="Segoe UI Semibold"/>
              </a:rPr>
              <a:t>ukuran</a:t>
            </a:r>
            <a:endParaRPr lang="en-ID" b="1" dirty="0">
              <a:latin typeface="+mj-lt"/>
              <a:cs typeface="Segoe UI Semibold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4BAB607-2DF1-B0BF-5187-04C811F9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627070"/>
            <a:ext cx="9197589" cy="655213"/>
          </a:xfrm>
        </p:spPr>
        <p:txBody>
          <a:bodyPr/>
          <a:lstStyle/>
          <a:p>
            <a:r>
              <a:rPr lang="en-ID" dirty="0">
                <a:solidFill>
                  <a:schemeClr val="tx1"/>
                </a:solidFill>
              </a:rPr>
              <a:t>About Comercio</a:t>
            </a:r>
          </a:p>
        </p:txBody>
      </p:sp>
    </p:spTree>
    <p:extLst>
      <p:ext uri="{BB962C8B-B14F-4D97-AF65-F5344CB8AC3E}">
        <p14:creationId xmlns:p14="http://schemas.microsoft.com/office/powerpoint/2010/main" val="712165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8F2EE361-E58C-4749-B533-D9B12D2DA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69200"/>
                </a:solidFill>
              </a:rPr>
              <a:t>WHY USE COMERCIO?</a:t>
            </a:r>
            <a:endParaRPr lang="en-ID" dirty="0">
              <a:solidFill>
                <a:srgbClr val="F69200"/>
              </a:solidFill>
            </a:endParaRPr>
          </a:p>
        </p:txBody>
      </p:sp>
      <p:sp>
        <p:nvSpPr>
          <p:cNvPr id="18" name="Judul 1">
            <a:extLst>
              <a:ext uri="{FF2B5EF4-FFF2-40B4-BE49-F238E27FC236}">
                <a16:creationId xmlns:a16="http://schemas.microsoft.com/office/drawing/2014/main" id="{75BEF993-B982-47CE-9FD3-6CCBF260D9C8}"/>
              </a:ext>
            </a:extLst>
          </p:cNvPr>
          <p:cNvSpPr txBox="1">
            <a:spLocks/>
          </p:cNvSpPr>
          <p:nvPr/>
        </p:nvSpPr>
        <p:spPr>
          <a:xfrm>
            <a:off x="256839" y="451413"/>
            <a:ext cx="11677084" cy="76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endParaRPr lang="en-US" dirty="0">
              <a:solidFill>
                <a:srgbClr val="157C83"/>
              </a:solidFill>
            </a:endParaRPr>
          </a:p>
        </p:txBody>
      </p:sp>
      <p:cxnSp>
        <p:nvCxnSpPr>
          <p:cNvPr id="26" name="Konektor Lurus 14">
            <a:extLst>
              <a:ext uri="{FF2B5EF4-FFF2-40B4-BE49-F238E27FC236}">
                <a16:creationId xmlns:a16="http://schemas.microsoft.com/office/drawing/2014/main" id="{77FBC5EF-5547-433B-9E17-211C314D4A64}"/>
              </a:ext>
            </a:extLst>
          </p:cNvPr>
          <p:cNvCxnSpPr>
            <a:cxnSpLocks/>
          </p:cNvCxnSpPr>
          <p:nvPr/>
        </p:nvCxnSpPr>
        <p:spPr>
          <a:xfrm>
            <a:off x="1348033" y="1300898"/>
            <a:ext cx="9568206" cy="0"/>
          </a:xfrm>
          <a:prstGeom prst="line">
            <a:avLst/>
          </a:prstGeom>
          <a:ln w="28575">
            <a:solidFill>
              <a:srgbClr val="535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Judul 1">
            <a:extLst>
              <a:ext uri="{FF2B5EF4-FFF2-40B4-BE49-F238E27FC236}">
                <a16:creationId xmlns:a16="http://schemas.microsoft.com/office/drawing/2014/main" id="{D01DE1E4-A2BD-4DD8-9852-90281884AA7A}"/>
              </a:ext>
            </a:extLst>
          </p:cNvPr>
          <p:cNvSpPr txBox="1">
            <a:spLocks/>
          </p:cNvSpPr>
          <p:nvPr/>
        </p:nvSpPr>
        <p:spPr>
          <a:xfrm>
            <a:off x="5109327" y="1130411"/>
            <a:ext cx="1847654" cy="3590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535150"/>
                </a:solidFill>
              </a:rPr>
              <a:t>THE BENEFIT</a:t>
            </a:r>
          </a:p>
        </p:txBody>
      </p:sp>
      <p:sp>
        <p:nvSpPr>
          <p:cNvPr id="29" name="Kotak Teks 4">
            <a:extLst>
              <a:ext uri="{FF2B5EF4-FFF2-40B4-BE49-F238E27FC236}">
                <a16:creationId xmlns:a16="http://schemas.microsoft.com/office/drawing/2014/main" id="{8DB31E89-3412-423A-8F16-423D937C13DF}"/>
              </a:ext>
            </a:extLst>
          </p:cNvPr>
          <p:cNvSpPr txBox="1"/>
          <p:nvPr/>
        </p:nvSpPr>
        <p:spPr>
          <a:xfrm>
            <a:off x="6259595" y="1790301"/>
            <a:ext cx="4656644" cy="3937288"/>
          </a:xfrm>
          <a:prstGeom prst="rect">
            <a:avLst/>
          </a:prstGeom>
          <a:solidFill>
            <a:srgbClr val="F08519"/>
          </a:solidFill>
          <a:ln w="28575">
            <a:solidFill>
              <a:srgbClr val="F08519"/>
            </a:solidFill>
          </a:ln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sz="1400" b="1" dirty="0" err="1">
                <a:solidFill>
                  <a:prstClr val="white"/>
                </a:solidFill>
                <a:latin typeface="+mj-lt"/>
                <a:cs typeface="Segoe UI Semibold"/>
              </a:rPr>
              <a:t>Comperehensive</a:t>
            </a:r>
            <a:endParaRPr lang="en-ID" sz="1200" b="1" dirty="0">
              <a:solidFill>
                <a:prstClr val="white"/>
              </a:solidFill>
              <a:latin typeface="+mj-lt"/>
              <a:cs typeface="Segoe UI Semibold"/>
            </a:endParaRPr>
          </a:p>
          <a:p>
            <a:pPr lvl="0"/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ERP kami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menawarkan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sejumlah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besar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modul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yang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dapat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diimplementasikan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untuk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memenuhi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kebutuhan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ID" sz="1200" dirty="0" err="1">
                <a:solidFill>
                  <a:prstClr val="white"/>
                </a:solidFill>
                <a:latin typeface="+mj-lt"/>
                <a:cs typeface="Segoe UI Semibold"/>
              </a:rPr>
              <a:t>bisnis</a:t>
            </a:r>
            <a:r>
              <a:rPr lang="en-ID" sz="1200" dirty="0">
                <a:solidFill>
                  <a:prstClr val="white"/>
                </a:solidFill>
                <a:latin typeface="+mj-lt"/>
                <a:cs typeface="Segoe UI Semibold"/>
              </a:rPr>
              <a:t> Anda.</a:t>
            </a:r>
          </a:p>
          <a:p>
            <a:pPr lvl="0"/>
            <a:endParaRPr lang="en-ID" sz="1200" b="1" dirty="0">
              <a:solidFill>
                <a:prstClr val="white"/>
              </a:solidFill>
              <a:latin typeface="+mj-lt"/>
              <a:cs typeface="Segoe UI Semibold"/>
            </a:endParaRPr>
          </a:p>
          <a:p>
            <a:pPr lvl="0"/>
            <a:r>
              <a:rPr lang="en-US" sz="1400" b="1" dirty="0">
                <a:solidFill>
                  <a:prstClr val="white"/>
                </a:solidFill>
                <a:latin typeface="+mj-lt"/>
                <a:cs typeface="Segoe UI Semibold"/>
              </a:rPr>
              <a:t>Modular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Anda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dapat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memulai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hanya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dengan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beberapa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modul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dasar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yang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menyesuaikan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dengan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apa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yang paling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dibutuhkan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perusahaan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Anda.</a:t>
            </a:r>
          </a:p>
          <a:p>
            <a:pPr lvl="0"/>
            <a:endParaRPr lang="en-US" sz="1200" dirty="0">
              <a:solidFill>
                <a:prstClr val="white"/>
              </a:solidFill>
              <a:latin typeface="+mj-lt"/>
              <a:cs typeface="Segoe UI Semibold"/>
            </a:endParaRPr>
          </a:p>
          <a:p>
            <a:pPr lvl="0"/>
            <a:r>
              <a:rPr lang="en-US" sz="1400" b="1" dirty="0">
                <a:solidFill>
                  <a:prstClr val="white"/>
                </a:solidFill>
                <a:latin typeface="+mj-lt"/>
                <a:cs typeface="Segoe UI Semibold"/>
              </a:rPr>
              <a:t>Easy to Integrate</a:t>
            </a:r>
            <a:endParaRPr lang="en-US" sz="1200" b="1" dirty="0">
              <a:solidFill>
                <a:prstClr val="white"/>
              </a:solidFill>
              <a:latin typeface="+mj-lt"/>
              <a:cs typeface="Segoe UI Semibold"/>
            </a:endParaRPr>
          </a:p>
          <a:p>
            <a:pPr lvl="0"/>
            <a:r>
              <a:rPr lang="sv-SE" sz="1200" dirty="0">
                <a:solidFill>
                  <a:prstClr val="white"/>
                </a:solidFill>
                <a:latin typeface="+mj-lt"/>
                <a:cs typeface="Segoe UI Semibold"/>
              </a:rPr>
              <a:t>ERP ini mudah dikonfigurasi dan dapat dengan mudah diintegrasikan dengan aplikasi lain untuk meningkatkan efisiensi</a:t>
            </a:r>
            <a:endParaRPr lang="en-US" sz="1200" dirty="0">
              <a:solidFill>
                <a:prstClr val="white"/>
              </a:solidFill>
              <a:latin typeface="+mj-lt"/>
              <a:cs typeface="Segoe UI Semibold"/>
            </a:endParaRPr>
          </a:p>
          <a:p>
            <a:pPr lvl="0"/>
            <a:endParaRPr lang="en-US" sz="1200" dirty="0">
              <a:solidFill>
                <a:prstClr val="white"/>
              </a:solidFill>
              <a:latin typeface="+mj-lt"/>
              <a:cs typeface="Segoe UI Semibold"/>
            </a:endParaRPr>
          </a:p>
          <a:p>
            <a:pPr lvl="0"/>
            <a:r>
              <a:rPr lang="en-US" sz="1400" b="1" dirty="0">
                <a:solidFill>
                  <a:prstClr val="white"/>
                </a:solidFill>
                <a:latin typeface="+mj-lt"/>
                <a:cs typeface="Segoe UI Semibold"/>
              </a:rPr>
              <a:t>Updated &amp; User Friendly Technology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Comercio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didasarkan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pada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teknologi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modern dan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terkini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yang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terus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berubah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seiring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dengan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teknologi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yang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diperbarui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. </a:t>
            </a:r>
          </a:p>
          <a:p>
            <a:pPr lvl="0"/>
            <a:endParaRPr lang="en-US" sz="1200" dirty="0">
              <a:solidFill>
                <a:prstClr val="white"/>
              </a:solidFill>
              <a:latin typeface="+mj-lt"/>
              <a:cs typeface="Segoe UI Semibold"/>
            </a:endParaRPr>
          </a:p>
          <a:p>
            <a:pPr lvl="0"/>
            <a:r>
              <a:rPr lang="en-US" sz="1400" b="1" dirty="0">
                <a:solidFill>
                  <a:prstClr val="white"/>
                </a:solidFill>
                <a:latin typeface="+mj-lt"/>
                <a:cs typeface="Segoe UI Semibold"/>
              </a:rPr>
              <a:t>Customizable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Platform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ini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menawarkan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fleksibilitas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tinggi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sehingga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dapat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dengan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mudah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disesuaikan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untuk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memenuhi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kebutuhan</a:t>
            </a:r>
            <a:r>
              <a:rPr lang="en-US" sz="1200" dirty="0">
                <a:solidFill>
                  <a:prstClr val="white"/>
                </a:solidFill>
                <a:latin typeface="+mj-lt"/>
                <a:cs typeface="Segoe UI Semibold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+mj-lt"/>
                <a:cs typeface="Segoe UI Semibold"/>
              </a:rPr>
              <a:t>bisnis</a:t>
            </a:r>
            <a:endParaRPr lang="en-US" sz="1200" dirty="0">
              <a:solidFill>
                <a:prstClr val="white"/>
              </a:solidFill>
              <a:latin typeface="+mj-lt"/>
              <a:cs typeface="Segoe UI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41BC1-99FC-49D5-BC68-DC38D53BB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5" y="1891573"/>
            <a:ext cx="4947948" cy="31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63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6FEF44-7827-68E7-6C72-8B4AAA16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COMERCIO APPS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430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6B53-82FF-40DF-8FAC-0852569EE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OTKA TEKNO ADITAMA</a:t>
            </a:r>
          </a:p>
        </p:txBody>
      </p:sp>
    </p:spTree>
    <p:extLst>
      <p:ext uri="{BB962C8B-B14F-4D97-AF65-F5344CB8AC3E}">
        <p14:creationId xmlns:p14="http://schemas.microsoft.com/office/powerpoint/2010/main" val="10132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8B0F39-E749-86E4-DD9D-DB3C50963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9" y="1028700"/>
            <a:ext cx="4397375" cy="43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8EA02C-E928-4314-82A6-EB3C28197197}"/>
              </a:ext>
            </a:extLst>
          </p:cNvPr>
          <p:cNvSpPr txBox="1"/>
          <p:nvPr/>
        </p:nvSpPr>
        <p:spPr>
          <a:xfrm>
            <a:off x="879476" y="1202762"/>
            <a:ext cx="5334000" cy="404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3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Sales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access Sales, you can manage module as follows: </a:t>
            </a:r>
            <a:endParaRPr lang="en-ID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SzPts val="1350"/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Sales</a:t>
            </a:r>
            <a:endParaRPr lang="en-ID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SzPts val="1350"/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Customer Relationship Management (CRM)</a:t>
            </a:r>
            <a:endParaRPr lang="en-ID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SzPts val="1350"/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Point of Sales</a:t>
            </a:r>
            <a:endParaRPr lang="en-ID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SzPts val="1350"/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ID" sz="2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c..</a:t>
            </a:r>
            <a:endParaRPr lang="en-ID" sz="32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99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98EA02C-E928-4314-82A6-EB3C28197197}"/>
              </a:ext>
            </a:extLst>
          </p:cNvPr>
          <p:cNvSpPr txBox="1"/>
          <p:nvPr/>
        </p:nvSpPr>
        <p:spPr>
          <a:xfrm>
            <a:off x="6426200" y="1536329"/>
            <a:ext cx="5334000" cy="3759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3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Productivity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access Productivity, you can manage module as follows: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	Event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	In-App Chat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	Appointments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	etc..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6A639-5A0E-0D20-44DC-9C89DC601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33214"/>
            <a:ext cx="5638142" cy="3191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119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C255C-0B07-5E0C-1425-B9E2475C1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539220"/>
            <a:ext cx="4533900" cy="37287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9C8D0C-C006-111D-38C4-73388E547E2A}"/>
              </a:ext>
            </a:extLst>
          </p:cNvPr>
          <p:cNvSpPr txBox="1"/>
          <p:nvPr/>
        </p:nvSpPr>
        <p:spPr>
          <a:xfrm>
            <a:off x="965200" y="799576"/>
            <a:ext cx="5130800" cy="4935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3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ID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access Operation, you can manage module as follows:</a:t>
            </a:r>
          </a:p>
          <a:p>
            <a:pPr marL="342900" lvl="0" indent="-342900" algn="just">
              <a:lnSpc>
                <a:spcPct val="120000"/>
              </a:lnSpc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</a:p>
          <a:p>
            <a:pPr marL="342900" lvl="0" indent="-342900" algn="just">
              <a:lnSpc>
                <a:spcPct val="120000"/>
              </a:lnSpc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  <a:p>
            <a:pPr marL="342900" lvl="0" indent="-342900" algn="just">
              <a:lnSpc>
                <a:spcPct val="120000"/>
              </a:lnSpc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Human Resource</a:t>
            </a:r>
          </a:p>
          <a:p>
            <a:pPr marL="342900" lvl="0" indent="-342900" algn="just">
              <a:lnSpc>
                <a:spcPct val="120000"/>
              </a:lnSpc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Inventory</a:t>
            </a:r>
          </a:p>
          <a:p>
            <a:pPr marL="342900" lvl="0" indent="-342900" algn="just">
              <a:lnSpc>
                <a:spcPct val="120000"/>
              </a:lnSpc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Purchase</a:t>
            </a:r>
          </a:p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Font typeface="Arial Narrow" panose="020B0606020202030204" pitchFamily="34" charset="0"/>
              <a:buChar char="-"/>
            </a:pPr>
            <a:r>
              <a:rPr lang="en-ID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etc..</a:t>
            </a:r>
          </a:p>
        </p:txBody>
      </p:sp>
    </p:spTree>
    <p:extLst>
      <p:ext uri="{BB962C8B-B14F-4D97-AF65-F5344CB8AC3E}">
        <p14:creationId xmlns:p14="http://schemas.microsoft.com/office/powerpoint/2010/main" val="4091625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3E867C4-36C3-4032-A327-1F277F59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OUR REFERENCES</a:t>
            </a:r>
          </a:p>
        </p:txBody>
      </p:sp>
    </p:spTree>
    <p:extLst>
      <p:ext uri="{BB962C8B-B14F-4D97-AF65-F5344CB8AC3E}">
        <p14:creationId xmlns:p14="http://schemas.microsoft.com/office/powerpoint/2010/main" val="4022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A3386C-4734-411F-B19A-F36EAA4E19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1" y="675530"/>
            <a:ext cx="2823044" cy="2823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A42E90-A833-409C-B4E3-783D47499C8E}"/>
              </a:ext>
            </a:extLst>
          </p:cNvPr>
          <p:cNvSpPr txBox="1"/>
          <p:nvPr/>
        </p:nvSpPr>
        <p:spPr>
          <a:xfrm>
            <a:off x="3796748" y="745436"/>
            <a:ext cx="8030817" cy="125233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id-ID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Badan Siber dan Sandi Negara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d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Pembangunan Data Center Yang Memenuhi Standar Keamanan Tahap 1 di Badan Siber dan Sandi Negara.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en-ID" sz="1700" b="0" dirty="0">
              <a:latin typeface="Segoe UI Semibold"/>
              <a:cs typeface="Segoe UI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9E0B44-F92C-4966-8F21-2ABA7C4ABC72}"/>
              </a:ext>
            </a:extLst>
          </p:cNvPr>
          <p:cNvSpPr txBox="1"/>
          <p:nvPr/>
        </p:nvSpPr>
        <p:spPr>
          <a:xfrm>
            <a:off x="3796748" y="1928193"/>
            <a:ext cx="7849371" cy="2325591"/>
          </a:xfrm>
          <a:prstGeom prst="rect">
            <a:avLst/>
          </a:prstGeom>
        </p:spPr>
        <p:txBody>
          <a:bodyPr vert="horz" wrap="square" lIns="91440" tIns="45720" rIns="91440" bIns="45720" numCol="2" rtlCol="0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Center Integrated Monitoring &amp; Management System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Styre monitoring system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 temperatur dan humidity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 water leak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 Access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 Electrical  Panel Monitoring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 UPS Monitoring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 PAC Monitoring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 FSS Monitoring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SMS Gateway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 Beacon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Relay Contact Switch for NO/NC Signaling Application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Monitoring System 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2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Door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2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CCTV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2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Rack Server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Rack Network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855D79-B6F6-7F44-AF1D-203F147A8652}"/>
              </a:ext>
            </a:extLst>
          </p:cNvPr>
          <p:cNvGrpSpPr/>
          <p:nvPr/>
        </p:nvGrpSpPr>
        <p:grpSpPr>
          <a:xfrm>
            <a:off x="905126" y="4462669"/>
            <a:ext cx="10470252" cy="1556303"/>
            <a:chOff x="905126" y="4462669"/>
            <a:chExt cx="10470252" cy="15563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743382-A34E-445E-A9CE-F3861A201FB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856" y="4462669"/>
              <a:ext cx="2131337" cy="1556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C4FDDF-EE37-4EA4-94CE-21F403919D55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26" y="4464492"/>
              <a:ext cx="2072640" cy="1554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2FAF1D-014F-4BAE-9BE3-6A7422976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79"/>
            <a:stretch/>
          </p:blipFill>
          <p:spPr>
            <a:xfrm>
              <a:off x="2999960" y="4462669"/>
              <a:ext cx="2072641" cy="155613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0FE575-4F9F-032B-6640-B99213056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0"/>
            <a:stretch/>
          </p:blipFill>
          <p:spPr>
            <a:xfrm>
              <a:off x="7238387" y="4462669"/>
              <a:ext cx="2072641" cy="15561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09D87A-C1BF-9625-1BBB-77F4BC2AD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97"/>
            <a:stretch/>
          </p:blipFill>
          <p:spPr>
            <a:xfrm>
              <a:off x="9327916" y="4462669"/>
              <a:ext cx="2047462" cy="1556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379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923095-690A-4F02-83AE-CEF076F626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038" y="675694"/>
            <a:ext cx="2823044" cy="2823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B6793-A19A-44CF-829C-7B1ED88CBFFE}"/>
              </a:ext>
            </a:extLst>
          </p:cNvPr>
          <p:cNvSpPr txBox="1"/>
          <p:nvPr/>
        </p:nvSpPr>
        <p:spPr>
          <a:xfrm>
            <a:off x="467145" y="745435"/>
            <a:ext cx="8030817" cy="134178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d-ID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Badan Siber dan Sandi Negara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d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Pengadaan Barang Berupa Aplikasi Pengujian Keamanan Berbasis di Badan Siber dan Sandi Negara.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FontTx/>
              <a:buNone/>
            </a:pPr>
            <a:endParaRPr lang="en-ID" sz="1700" b="0" dirty="0">
              <a:latin typeface="Segoe UI Semibold"/>
              <a:cs typeface="Segoe UI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B4C6-AA20-401A-AABD-D41E01C5F9FC}"/>
              </a:ext>
            </a:extLst>
          </p:cNvPr>
          <p:cNvSpPr txBox="1"/>
          <p:nvPr/>
        </p:nvSpPr>
        <p:spPr>
          <a:xfrm>
            <a:off x="467145" y="1988852"/>
            <a:ext cx="7849371" cy="1828798"/>
          </a:xfrm>
          <a:prstGeom prst="rect">
            <a:avLst/>
          </a:prstGeom>
        </p:spPr>
        <p:txBody>
          <a:bodyPr vert="horz" wrap="square" lIns="91440" tIns="45720" rIns="91440" bIns="45720" numCol="2" rtlCol="0"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Software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Assistant Manager (SAM)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Assistant Node (SAN)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System STYRE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Hardware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Server Security Assistant Manager (SAM)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Server Security Assistant Node (SAN)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Router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KVM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UPS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Rackmount 42U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43475E-B190-4075-9F4E-89331DCF98C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8104" r="4588" b="9480"/>
          <a:stretch/>
        </p:blipFill>
        <p:spPr bwMode="auto">
          <a:xfrm>
            <a:off x="761539" y="3837527"/>
            <a:ext cx="1554282" cy="2294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54147-03BC-4A2A-9515-DB8C15DC840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12" y="3837527"/>
            <a:ext cx="4466681" cy="2294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F59C96-8145-A7F9-BD9A-2A16D2FF8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64" y="3837527"/>
            <a:ext cx="4449408" cy="22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35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ACF321-06A0-430E-9A2D-F01FBBF7BD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9" y="813058"/>
            <a:ext cx="4779048" cy="1433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03887-8E17-473D-A015-8E27BD77CF1C}"/>
              </a:ext>
            </a:extLst>
          </p:cNvPr>
          <p:cNvSpPr txBox="1"/>
          <p:nvPr/>
        </p:nvSpPr>
        <p:spPr>
          <a:xfrm>
            <a:off x="783314" y="2285999"/>
            <a:ext cx="4779047" cy="286247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d-ID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Perpustakaan Nasional Republik Indonesia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Pengembangan Sistem Redundant Pada Fasilitas Data Center Layanan Merdeka Selatan.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STYRE Monitoring </a:t>
            </a:r>
            <a:r>
              <a:rPr lang="en-US" sz="17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Syste</a:t>
            </a:r>
            <a:r>
              <a:rPr lang="id-ID" sz="1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endParaRPr lang="en-ID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STYRE Host Module Infrastructure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STYRE UPS ModBus/SNMP Access License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STYRE Panel ModBus/SNMP Access License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id-ID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STYRE In-Rack IP PDU (with 2 In-Rack Module License)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9B67B-E95B-4D87-A69F-8D0DC70489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631" y="1863160"/>
            <a:ext cx="2731793" cy="364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47D24B-4E8F-A669-0FB9-93C8270D2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20" y="1853221"/>
            <a:ext cx="3483933" cy="1959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17CD0A-E735-7C11-CEFB-9E207BB21B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 b="4651"/>
          <a:stretch/>
        </p:blipFill>
        <p:spPr>
          <a:xfrm>
            <a:off x="5695820" y="3838339"/>
            <a:ext cx="3483933" cy="16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30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77461-D11C-4BCC-9B47-158D8334AF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319" y="546653"/>
            <a:ext cx="3257939" cy="3448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DD1AE-3FED-4AF6-AE09-60354B400A14}"/>
              </a:ext>
            </a:extLst>
          </p:cNvPr>
          <p:cNvSpPr txBox="1"/>
          <p:nvPr/>
        </p:nvSpPr>
        <p:spPr>
          <a:xfrm>
            <a:off x="467145" y="745435"/>
            <a:ext cx="8030817" cy="153763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</a:t>
            </a:r>
            <a:r>
              <a:rPr lang="en-ID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Cencer</a:t>
            </a:r>
            <a:r>
              <a:rPr lang="en-ID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d-ID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Kantor Gubernur Kepulauan Bangka Belitung</a:t>
            </a:r>
            <a:endParaRPr lang="en-ID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d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Pengadaan Belanja Peralatan Pendukung Data Center di Kantor Gubernur Kepulauan Bangka Belitung.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A050A-F6B5-4165-9F27-007D25A2C71A}"/>
              </a:ext>
            </a:extLst>
          </p:cNvPr>
          <p:cNvSpPr txBox="1"/>
          <p:nvPr/>
        </p:nvSpPr>
        <p:spPr>
          <a:xfrm>
            <a:off x="467145" y="1919735"/>
            <a:ext cx="7849371" cy="1956986"/>
          </a:xfrm>
          <a:prstGeom prst="rect">
            <a:avLst/>
          </a:prstGeom>
        </p:spPr>
        <p:txBody>
          <a:bodyPr vert="horz" wrap="square" lIns="91440" tIns="45720" rIns="91440" bIns="45720" numCol="2" rtlCol="0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[OTA-HARDWARE] 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1U fomr lower appliance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[OTA-SOFTWARE] 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DCIM light version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HOST MODULE Environment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[OTA-HARDWARE] Sensor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Gateway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RJ45 network interface/TCPIP/UDP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SNMP Protocol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POE power supply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unit sensor Temperature &amp; Humidity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unit Beacon (Light and Buzzer)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915B77-0A3A-4E9B-9A14-40FEC08C4E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2" y="4353337"/>
            <a:ext cx="2733951" cy="153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4E6080-33BF-4130-9843-5B6D079EE2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45" y="4353337"/>
            <a:ext cx="2733951" cy="1537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91BFB-6EB7-4537-A308-BA4F7AB1F0F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70" y="4353337"/>
            <a:ext cx="2733951" cy="153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F3758-4010-4C8A-B8DF-2F10B7216D8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064" y="4353337"/>
            <a:ext cx="2049465" cy="1536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919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ACF321-06A0-430E-9A2D-F01FBBF7BD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3" y="781158"/>
            <a:ext cx="4779048" cy="1433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03887-8E17-473D-A015-8E27BD77CF1C}"/>
              </a:ext>
            </a:extLst>
          </p:cNvPr>
          <p:cNvSpPr txBox="1"/>
          <p:nvPr/>
        </p:nvSpPr>
        <p:spPr>
          <a:xfrm>
            <a:off x="793253" y="2246243"/>
            <a:ext cx="4352905" cy="352332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d-ID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Perpustakaan Nasional Republik Indonesia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d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Pengembangan Equipment Data Center (PDU, Sensor Kelembaban, Access Door Gerbang Masuk, Kamera Pengawan Gerbang Masuk) di Merdeka Selatan.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STYRE</a:t>
            </a:r>
            <a:r>
              <a:rPr lang="id-ID" sz="1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Storage (NAS)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id-ID" sz="1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STYRE Cloud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id-ID" sz="17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STYRE Dashboard Monitoring</a:t>
            </a:r>
            <a:endParaRPr lang="id-ID" sz="17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id-ID" sz="17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STYRE NPDU 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id-ID" sz="1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CCTV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id-ID" sz="17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Access Door</a:t>
            </a:r>
            <a:r>
              <a:rPr lang="id-ID" sz="1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/>
            </a:pPr>
            <a:endParaRPr lang="en-ID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5CF6E0-F483-F170-58F3-F807E189E0EA}"/>
              </a:ext>
            </a:extLst>
          </p:cNvPr>
          <p:cNvGrpSpPr/>
          <p:nvPr/>
        </p:nvGrpSpPr>
        <p:grpSpPr>
          <a:xfrm>
            <a:off x="5564361" y="1950311"/>
            <a:ext cx="6071791" cy="3600528"/>
            <a:chOff x="5564361" y="1791287"/>
            <a:chExt cx="6071791" cy="36005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24C985-D3AC-5CE7-8D01-D97855BF9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56" b="45271"/>
            <a:stretch/>
          </p:blipFill>
          <p:spPr>
            <a:xfrm>
              <a:off x="5564362" y="1791287"/>
              <a:ext cx="2595120" cy="19779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80B53A-D6DD-4457-619F-0B7828FA8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0" t="25581" r="16993" b="35814"/>
            <a:stretch/>
          </p:blipFill>
          <p:spPr>
            <a:xfrm>
              <a:off x="8187058" y="1799711"/>
              <a:ext cx="2444136" cy="19695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8474D1-16CE-E369-334E-29387C33F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0" t="25670" r="23650" b="31399"/>
            <a:stretch/>
          </p:blipFill>
          <p:spPr>
            <a:xfrm>
              <a:off x="10315641" y="3801152"/>
              <a:ext cx="1320511" cy="15906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E4B646-3CEC-543D-E3AD-9E2366144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119" y="3801152"/>
              <a:ext cx="2120884" cy="15906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C71752-0755-D8A4-2F44-1E5FE646D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05" r="28317"/>
            <a:stretch/>
          </p:blipFill>
          <p:spPr>
            <a:xfrm>
              <a:off x="10658771" y="1799710"/>
              <a:ext cx="975668" cy="19695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EB846B4-DD2C-62A0-B568-A2AC198FC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361" y="3801152"/>
              <a:ext cx="2595119" cy="159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891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FB1D71-17AD-4DEA-9BD5-5F9B39372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01798"/>
            <a:ext cx="5232399" cy="2943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C7B7A2-2490-440D-9B53-7D4ECEA75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80" y="3214687"/>
            <a:ext cx="5232399" cy="2943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EDAD9E-22E3-482A-B596-8115F5D06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3" y="3200400"/>
            <a:ext cx="5232401" cy="2943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76AD2C-E351-4E58-A4CE-85440DFFBC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81" y="101798"/>
            <a:ext cx="5232399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22C836-EF40-40C7-8AEC-9E53A060205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7" y="1218731"/>
            <a:ext cx="4659508" cy="14963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492B7B-61FC-4474-8EE5-069ECE63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11" y="514936"/>
            <a:ext cx="9197589" cy="953850"/>
          </a:xfrm>
        </p:spPr>
        <p:txBody>
          <a:bodyPr>
            <a:normAutofit/>
          </a:bodyPr>
          <a:lstStyle/>
          <a:p>
            <a:r>
              <a:rPr lang="en-ID" sz="2000" dirty="0">
                <a:solidFill>
                  <a:schemeClr val="tx1"/>
                </a:solidFill>
              </a:rPr>
              <a:t>About OTKA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08A9C-4895-45FE-B549-80A9727EB116}"/>
              </a:ext>
            </a:extLst>
          </p:cNvPr>
          <p:cNvSpPr txBox="1"/>
          <p:nvPr/>
        </p:nvSpPr>
        <p:spPr>
          <a:xfrm>
            <a:off x="1056511" y="4221522"/>
            <a:ext cx="10633811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PT. OTKA TEKNO ADITAMA,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atau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yang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lebih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singkat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dikenal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dengan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nama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OTKA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adalah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perusahaan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yang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bergerak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dalam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bidang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penyediaan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solusi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dan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layanan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teknologi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informasi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dan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komunikasi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Kami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memfokuskan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diri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dalam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penyediaan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solusi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dan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layanan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terintegrasi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bagi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bisnis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sehingga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dapat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membantu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bisnis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baik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dalam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memulai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tumbuh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dan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berkembang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Kami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percaya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bahwa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teknologi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dapat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memainkan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peranan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penting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dalam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memberikan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hasil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berupa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nilai-nilai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dan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keuntungan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yang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kompetitif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45810B-E09B-4745-A5CF-47BB92038425}"/>
              </a:ext>
            </a:extLst>
          </p:cNvPr>
          <p:cNvSpPr txBox="1"/>
          <p:nvPr/>
        </p:nvSpPr>
        <p:spPr>
          <a:xfrm>
            <a:off x="554835" y="3027801"/>
            <a:ext cx="1163716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WP Light" panose="020B0502040204020203" pitchFamily="34" charset="0"/>
              </a:rPr>
              <a:t>“BUILD SOLUTION FOR YOU</a:t>
            </a:r>
          </a:p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WP Light" panose="020B0502040204020203" pitchFamily="34" charset="0"/>
              </a:rPr>
              <a:t>AND NOT</a:t>
            </a:r>
          </a:p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WP Light" panose="020B0502040204020203" pitchFamily="34" charset="0"/>
              </a:rPr>
              <a:t>BUILD YOU WITH OUR SOLUTION”</a:t>
            </a:r>
          </a:p>
        </p:txBody>
      </p:sp>
    </p:spTree>
    <p:extLst>
      <p:ext uri="{BB962C8B-B14F-4D97-AF65-F5344CB8AC3E}">
        <p14:creationId xmlns:p14="http://schemas.microsoft.com/office/powerpoint/2010/main" val="203898534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286046-8B26-4768-B84B-D6C754D53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01798"/>
            <a:ext cx="5232399" cy="2943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DE6B64-146C-4DAC-86DF-A2C3407055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466725" y="3229069"/>
            <a:ext cx="5232399" cy="2943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D75ADC-5924-439E-A91A-E41C3B752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79" y="101798"/>
            <a:ext cx="5232400" cy="2943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241951-F447-4DA5-8CB5-83C2A8C094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6081179" y="3229068"/>
            <a:ext cx="5232399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0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12979-A190-4C4B-9BC4-553CBC93E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8434" y="1832374"/>
            <a:ext cx="5067297" cy="2850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78B43-8ED4-45B2-ABAC-5E604F272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4678" y="1832373"/>
            <a:ext cx="5067300" cy="285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A7578-88B7-46F5-B94F-3F53F9FC0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9803" y="1832372"/>
            <a:ext cx="5067300" cy="285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2960F-A2E0-4841-8745-8CAB67A36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8121" y="1832371"/>
            <a:ext cx="5067300" cy="28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725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492B7B-61FC-4474-8EE5-069ECE63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11" y="743536"/>
            <a:ext cx="9197589" cy="488364"/>
          </a:xfrm>
        </p:spPr>
        <p:txBody>
          <a:bodyPr>
            <a:normAutofit/>
          </a:bodyPr>
          <a:lstStyle/>
          <a:p>
            <a:r>
              <a:rPr lang="en-ID" sz="2000" dirty="0">
                <a:solidFill>
                  <a:schemeClr val="tx1"/>
                </a:solidFill>
              </a:rPr>
              <a:t>What We 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08A9C-4895-45FE-B549-80A9727EB116}"/>
              </a:ext>
            </a:extLst>
          </p:cNvPr>
          <p:cNvSpPr txBox="1"/>
          <p:nvPr/>
        </p:nvSpPr>
        <p:spPr>
          <a:xfrm>
            <a:off x="1866121" y="4794071"/>
            <a:ext cx="9014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+mj-lt"/>
              </a:rPr>
              <a:t>Melalui</a:t>
            </a:r>
            <a:r>
              <a:rPr lang="en-US" b="1" dirty="0">
                <a:latin typeface="+mj-lt"/>
              </a:rPr>
              <a:t> System Integration Team, kami </a:t>
            </a:r>
            <a:r>
              <a:rPr lang="en-US" b="1" dirty="0" err="1">
                <a:latin typeface="+mj-lt"/>
              </a:rPr>
              <a:t>memfokuskan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diri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dalam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memberikan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solusi-solusi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teknologi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dalam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memenuhi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kebutuhan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anda</a:t>
            </a:r>
            <a:r>
              <a:rPr lang="en-US" b="1" dirty="0">
                <a:latin typeface="+mj-lt"/>
              </a:rPr>
              <a:t>. Tim kami </a:t>
            </a:r>
            <a:r>
              <a:rPr lang="en-US" b="1" dirty="0" err="1">
                <a:latin typeface="+mj-lt"/>
              </a:rPr>
              <a:t>mempertahankan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komitmen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dasar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atas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keunggulan</a:t>
            </a:r>
            <a:r>
              <a:rPr lang="en-US" b="1" dirty="0">
                <a:latin typeface="+mj-lt"/>
              </a:rPr>
              <a:t> yang </a:t>
            </a:r>
            <a:r>
              <a:rPr lang="en-US" b="1" dirty="0" err="1">
                <a:latin typeface="+mj-lt"/>
              </a:rPr>
              <a:t>terukur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dalam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segala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hal</a:t>
            </a:r>
            <a:r>
              <a:rPr lang="en-US" b="1" dirty="0">
                <a:latin typeface="+mj-lt"/>
              </a:rPr>
              <a:t> yang kami </a:t>
            </a:r>
            <a:r>
              <a:rPr lang="en-US" b="1" dirty="0" err="1">
                <a:latin typeface="+mj-lt"/>
              </a:rPr>
              <a:t>lakukan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sehingga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mampu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memenuhi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kebutuhan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dengan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memberikan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kualitas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serta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nilai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tambah</a:t>
            </a:r>
            <a:r>
              <a:rPr lang="en-US" b="1" dirty="0">
                <a:latin typeface="+mj-lt"/>
              </a:rPr>
              <a:t>.</a:t>
            </a:r>
            <a:endParaRPr lang="en-ID" b="1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7FD23-9809-91D7-42A6-A9CD0B22F097}"/>
              </a:ext>
            </a:extLst>
          </p:cNvPr>
          <p:cNvSpPr txBox="1"/>
          <p:nvPr/>
        </p:nvSpPr>
        <p:spPr>
          <a:xfrm>
            <a:off x="1866121" y="1282700"/>
            <a:ext cx="9014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+mj-lt"/>
              </a:rPr>
              <a:t>Dengan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fokus</a:t>
            </a:r>
            <a:r>
              <a:rPr lang="en-US" dirty="0">
                <a:latin typeface="+mj-lt"/>
              </a:rPr>
              <a:t> pada </a:t>
            </a:r>
            <a:r>
              <a:rPr lang="en-US" dirty="0" err="1">
                <a:latin typeface="+mj-lt"/>
              </a:rPr>
              <a:t>teknologi</a:t>
            </a:r>
            <a:r>
              <a:rPr lang="en-US" dirty="0">
                <a:latin typeface="+mj-lt"/>
              </a:rPr>
              <a:t> yang </a:t>
            </a:r>
            <a:r>
              <a:rPr lang="en-US" dirty="0" err="1">
                <a:latin typeface="+mj-lt"/>
              </a:rPr>
              <a:t>sedang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berkembang</a:t>
            </a:r>
            <a:r>
              <a:rPr lang="en-US" dirty="0">
                <a:latin typeface="+mj-lt"/>
              </a:rPr>
              <a:t>, kami </a:t>
            </a:r>
            <a:r>
              <a:rPr lang="en-US" dirty="0" err="1">
                <a:latin typeface="+mj-lt"/>
              </a:rPr>
              <a:t>merancang</a:t>
            </a:r>
            <a:r>
              <a:rPr lang="en-US" dirty="0">
                <a:latin typeface="+mj-lt"/>
              </a:rPr>
              <a:t> dan </a:t>
            </a:r>
            <a:r>
              <a:rPr lang="en-US" dirty="0" err="1">
                <a:latin typeface="+mj-lt"/>
              </a:rPr>
              <a:t>mengimplementasikan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sistem</a:t>
            </a:r>
            <a:r>
              <a:rPr lang="en-US" dirty="0">
                <a:latin typeface="+mj-lt"/>
              </a:rPr>
              <a:t> TIK </a:t>
            </a:r>
            <a:r>
              <a:rPr lang="en-US" dirty="0" err="1">
                <a:latin typeface="+mj-lt"/>
              </a:rPr>
              <a:t>bagi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pelanggan</a:t>
            </a:r>
            <a:r>
              <a:rPr lang="en-US" dirty="0">
                <a:latin typeface="+mj-lt"/>
              </a:rPr>
              <a:t> kami, </a:t>
            </a:r>
            <a:r>
              <a:rPr lang="en-US" dirty="0" err="1">
                <a:latin typeface="+mj-lt"/>
              </a:rPr>
              <a:t>termasuk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memberikan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solusi</a:t>
            </a:r>
            <a:r>
              <a:rPr lang="en-US" dirty="0">
                <a:latin typeface="+mj-lt"/>
              </a:rPr>
              <a:t> hardware, </a:t>
            </a:r>
            <a:r>
              <a:rPr lang="en-US" dirty="0" err="1">
                <a:latin typeface="+mj-lt"/>
              </a:rPr>
              <a:t>mengembangkan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aplikasi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bisnis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membangun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arsitektur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jaringan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mengintegrasikan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komponen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sistem</a:t>
            </a:r>
            <a:r>
              <a:rPr lang="en-US" dirty="0">
                <a:latin typeface="+mj-lt"/>
              </a:rPr>
              <a:t> dan </a:t>
            </a:r>
            <a:r>
              <a:rPr lang="en-US" dirty="0" err="1">
                <a:latin typeface="+mj-lt"/>
              </a:rPr>
              <a:t>pelaksanaan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migrasi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aplikasi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untuk</a:t>
            </a:r>
            <a:r>
              <a:rPr lang="en-US" dirty="0">
                <a:latin typeface="+mj-lt"/>
              </a:rPr>
              <a:t> platform </a:t>
            </a:r>
            <a:r>
              <a:rPr lang="en-US" dirty="0" err="1">
                <a:latin typeface="+mj-lt"/>
              </a:rPr>
              <a:t>baru</a:t>
            </a:r>
            <a:r>
              <a:rPr lang="en-US" dirty="0">
                <a:latin typeface="+mj-lt"/>
              </a:rPr>
              <a:t>. </a:t>
            </a:r>
            <a:endParaRPr lang="en-ID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030CD7-1C45-3896-1A0A-052744D20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4" b="24225"/>
          <a:stretch/>
        </p:blipFill>
        <p:spPr bwMode="auto">
          <a:xfrm>
            <a:off x="0" y="2724150"/>
            <a:ext cx="12192000" cy="1739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614169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492B7B-61FC-4474-8EE5-069ECE63CB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1221" y="123359"/>
            <a:ext cx="6655577" cy="951351"/>
          </a:xfrm>
        </p:spPr>
        <p:txBody>
          <a:bodyPr>
            <a:normAutofit/>
          </a:bodyPr>
          <a:lstStyle/>
          <a:p>
            <a:r>
              <a:rPr lang="en-ID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Solution &amp;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08A9C-4895-45FE-B549-80A9727EB116}"/>
              </a:ext>
            </a:extLst>
          </p:cNvPr>
          <p:cNvSpPr txBox="1"/>
          <p:nvPr/>
        </p:nvSpPr>
        <p:spPr>
          <a:xfrm>
            <a:off x="761222" y="2319679"/>
            <a:ext cx="6655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+mj-lt"/>
              </a:rPr>
              <a:t>Semua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industri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berada</a:t>
            </a:r>
            <a:r>
              <a:rPr lang="en-US" sz="1600" dirty="0">
                <a:latin typeface="+mj-lt"/>
              </a:rPr>
              <a:t> di </a:t>
            </a:r>
            <a:r>
              <a:rPr lang="en-US" sz="1600" dirty="0" err="1">
                <a:latin typeface="+mj-lt"/>
              </a:rPr>
              <a:t>bawah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tekanan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besar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untuk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berbuat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lebih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banyak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dengan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lebih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sedikit</a:t>
            </a:r>
            <a:r>
              <a:rPr lang="en-US" sz="1600" dirty="0">
                <a:latin typeface="+mj-lt"/>
              </a:rPr>
              <a:t> effort. Kami </a:t>
            </a:r>
            <a:r>
              <a:rPr lang="en-US" sz="1600" dirty="0" err="1">
                <a:latin typeface="+mj-lt"/>
              </a:rPr>
              <a:t>berusaha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untuk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selalu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mempersembahkan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kekuatan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dari</a:t>
            </a:r>
            <a:r>
              <a:rPr lang="en-US" sz="1600" dirty="0">
                <a:latin typeface="+mj-lt"/>
              </a:rPr>
              <a:t> material yang </a:t>
            </a:r>
            <a:r>
              <a:rPr lang="en-US" sz="1600" dirty="0" err="1">
                <a:latin typeface="+mj-lt"/>
              </a:rPr>
              <a:t>handal</a:t>
            </a:r>
            <a:r>
              <a:rPr lang="en-US" sz="1600" dirty="0">
                <a:latin typeface="+mj-lt"/>
              </a:rPr>
              <a:t>, equipment yang </a:t>
            </a:r>
            <a:r>
              <a:rPr lang="en-US" sz="1600" dirty="0" err="1">
                <a:latin typeface="+mj-lt"/>
              </a:rPr>
              <a:t>dapat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digunakan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sesuai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dengan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kebutuhan</a:t>
            </a:r>
            <a:r>
              <a:rPr lang="en-US" sz="1600" dirty="0">
                <a:latin typeface="+mj-lt"/>
              </a:rPr>
              <a:t> dan </a:t>
            </a:r>
            <a:r>
              <a:rPr lang="en-US" sz="1600" dirty="0" err="1">
                <a:latin typeface="+mj-lt"/>
              </a:rPr>
              <a:t>keahlian</a:t>
            </a:r>
            <a:r>
              <a:rPr lang="en-US" sz="1600" dirty="0">
                <a:latin typeface="+mj-lt"/>
              </a:rPr>
              <a:t> yang </a:t>
            </a:r>
            <a:r>
              <a:rPr lang="en-US" sz="1600" dirty="0" err="1">
                <a:latin typeface="+mj-lt"/>
              </a:rPr>
              <a:t>mampu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melakukan</a:t>
            </a:r>
            <a:r>
              <a:rPr lang="en-US" sz="1600" dirty="0">
                <a:latin typeface="+mj-lt"/>
              </a:rPr>
              <a:t> proses </a:t>
            </a:r>
            <a:r>
              <a:rPr lang="en-US" sz="1600" dirty="0" err="1">
                <a:latin typeface="+mj-lt"/>
              </a:rPr>
              <a:t>implementasi</a:t>
            </a:r>
            <a:r>
              <a:rPr lang="en-US" sz="1600" dirty="0">
                <a:latin typeface="+mj-lt"/>
              </a:rPr>
              <a:t> dan maintenance </a:t>
            </a:r>
            <a:r>
              <a:rPr lang="en-US" sz="1600" dirty="0" err="1">
                <a:latin typeface="+mj-lt"/>
              </a:rPr>
              <a:t>sesuai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dengan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teknologi</a:t>
            </a:r>
            <a:r>
              <a:rPr lang="en-US" sz="1600" dirty="0">
                <a:latin typeface="+mj-lt"/>
              </a:rPr>
              <a:t> dan </a:t>
            </a:r>
            <a:r>
              <a:rPr lang="en-US" sz="1600" dirty="0" err="1">
                <a:latin typeface="+mj-lt"/>
              </a:rPr>
              <a:t>skala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dengan</a:t>
            </a:r>
            <a:r>
              <a:rPr lang="en-US" sz="1600" dirty="0">
                <a:latin typeface="+mj-lt"/>
              </a:rPr>
              <a:t> model </a:t>
            </a:r>
            <a:r>
              <a:rPr lang="en-US" sz="1600" dirty="0" err="1">
                <a:latin typeface="+mj-lt"/>
              </a:rPr>
              <a:t>kemitraan</a:t>
            </a:r>
            <a:r>
              <a:rPr lang="en-US" sz="1600" dirty="0">
                <a:latin typeface="+mj-lt"/>
              </a:rPr>
              <a:t> yang </a:t>
            </a:r>
            <a:r>
              <a:rPr lang="en-US" sz="1600" dirty="0" err="1">
                <a:latin typeface="+mj-lt"/>
              </a:rPr>
              <a:t>berbeda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Hasilnya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adalah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sebuah</a:t>
            </a:r>
            <a:r>
              <a:rPr lang="en-US" sz="1600" dirty="0">
                <a:latin typeface="+mj-lt"/>
              </a:rPr>
              <a:t> system yang </a:t>
            </a:r>
            <a:r>
              <a:rPr lang="en-US" sz="1600" dirty="0" err="1">
                <a:latin typeface="+mj-lt"/>
              </a:rPr>
              <a:t>mampu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memberikan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efektifitas</a:t>
            </a:r>
            <a:r>
              <a:rPr lang="en-US" sz="1600" dirty="0">
                <a:latin typeface="+mj-lt"/>
              </a:rPr>
              <a:t> dan </a:t>
            </a:r>
            <a:r>
              <a:rPr lang="en-US" sz="1600" dirty="0" err="1">
                <a:latin typeface="+mj-lt"/>
              </a:rPr>
              <a:t>efesiensi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dalam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bisnis</a:t>
            </a:r>
            <a:r>
              <a:rPr lang="en-US" sz="1600" dirty="0">
                <a:latin typeface="+mj-lt"/>
              </a:rPr>
              <a:t>.</a:t>
            </a:r>
            <a:endParaRPr lang="en-ID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7FD23-9809-91D7-42A6-A9CD0B22F097}"/>
              </a:ext>
            </a:extLst>
          </p:cNvPr>
          <p:cNvSpPr txBox="1"/>
          <p:nvPr/>
        </p:nvSpPr>
        <p:spPr>
          <a:xfrm>
            <a:off x="761222" y="1221519"/>
            <a:ext cx="6655578" cy="95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Setiap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berkembang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membutuhkan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mitra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kebutuhan-kebutuhan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tercipta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system yang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digunakan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pengembangan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sebuah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6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E13A9-E89D-C2BC-B7A7-7D8BBFA7CC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34172"/>
          <a:stretch/>
        </p:blipFill>
        <p:spPr bwMode="auto">
          <a:xfrm>
            <a:off x="7658100" y="0"/>
            <a:ext cx="4533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62801-E68D-AC0B-5AC4-4B079F5CBB7F}"/>
              </a:ext>
            </a:extLst>
          </p:cNvPr>
          <p:cNvSpPr txBox="1"/>
          <p:nvPr/>
        </p:nvSpPr>
        <p:spPr>
          <a:xfrm>
            <a:off x="761222" y="4295070"/>
            <a:ext cx="6655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+mj-lt"/>
              </a:rPr>
              <a:t>Oleh </a:t>
            </a:r>
            <a:r>
              <a:rPr lang="en-US" sz="1600" b="1" dirty="0" err="1">
                <a:latin typeface="+mj-lt"/>
              </a:rPr>
              <a:t>karena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itu</a:t>
            </a:r>
            <a:r>
              <a:rPr lang="en-US" sz="1600" b="1" dirty="0">
                <a:latin typeface="+mj-lt"/>
              </a:rPr>
              <a:t>, </a:t>
            </a:r>
            <a:r>
              <a:rPr lang="en-US" sz="1600" b="1" dirty="0" err="1">
                <a:latin typeface="+mj-lt"/>
              </a:rPr>
              <a:t>dalam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mengelola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solusi-solusi</a:t>
            </a:r>
            <a:r>
              <a:rPr lang="en-US" sz="1600" b="1" dirty="0">
                <a:latin typeface="+mj-lt"/>
              </a:rPr>
              <a:t> yang kami </a:t>
            </a:r>
            <a:r>
              <a:rPr lang="en-US" sz="1600" b="1" dirty="0" err="1">
                <a:latin typeface="+mj-lt"/>
              </a:rPr>
              <a:t>tawarkan</a:t>
            </a:r>
            <a:r>
              <a:rPr lang="en-US" sz="1600" b="1" dirty="0">
                <a:latin typeface="+mj-lt"/>
              </a:rPr>
              <a:t>, kami </a:t>
            </a:r>
            <a:r>
              <a:rPr lang="en-US" sz="1600" b="1" dirty="0" err="1">
                <a:latin typeface="+mj-lt"/>
              </a:rPr>
              <a:t>membaginya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menjadi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beberapa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kategori</a:t>
            </a:r>
            <a:r>
              <a:rPr lang="en-US" sz="1600" b="1" dirty="0">
                <a:latin typeface="+mj-lt"/>
              </a:rPr>
              <a:t>, </a:t>
            </a:r>
            <a:r>
              <a:rPr lang="en-US" sz="1600" b="1" dirty="0" err="1">
                <a:latin typeface="+mj-lt"/>
              </a:rPr>
              <a:t>yaitu</a:t>
            </a:r>
            <a:r>
              <a:rPr lang="en-US" sz="1600" b="1" dirty="0">
                <a:latin typeface="+mj-lt"/>
              </a:rPr>
              <a:t> : </a:t>
            </a:r>
          </a:p>
          <a:p>
            <a:pPr algn="just"/>
            <a:endParaRPr lang="en-ID" sz="1600" b="1" dirty="0">
              <a:latin typeface="+mj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D" sz="1600" b="1" dirty="0">
                <a:latin typeface="+mj-lt"/>
              </a:rPr>
              <a:t>Hardware &amp; Infrastructure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D" sz="1600" b="1" dirty="0">
                <a:latin typeface="+mj-lt"/>
              </a:rPr>
              <a:t>Business Application dan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ID" sz="1600" b="1" dirty="0">
                <a:latin typeface="+mj-lt"/>
              </a:rPr>
              <a:t>Implementation Services</a:t>
            </a:r>
          </a:p>
        </p:txBody>
      </p:sp>
    </p:spTree>
    <p:extLst>
      <p:ext uri="{BB962C8B-B14F-4D97-AF65-F5344CB8AC3E}">
        <p14:creationId xmlns:p14="http://schemas.microsoft.com/office/powerpoint/2010/main" val="347620537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ercio image and text block">
            <a:extLst>
              <a:ext uri="{FF2B5EF4-FFF2-40B4-BE49-F238E27FC236}">
                <a16:creationId xmlns:a16="http://schemas.microsoft.com/office/drawing/2014/main" id="{F030671A-B625-373E-101F-C789D78C5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7" y="924642"/>
            <a:ext cx="3118007" cy="144505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E1AA03-A2FD-E4C6-3FF5-0A8D411826EB}"/>
              </a:ext>
            </a:extLst>
          </p:cNvPr>
          <p:cNvSpPr txBox="1"/>
          <p:nvPr/>
        </p:nvSpPr>
        <p:spPr>
          <a:xfrm>
            <a:off x="6016956" y="581742"/>
            <a:ext cx="5794044" cy="2189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Meet STYRE Solution</a:t>
            </a:r>
            <a:endParaRPr lang="en-ID" sz="16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Solusi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Styre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untuk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meningkatkan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kinerja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aset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Internet of Technology dan Data Center Solution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melalui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sistem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pemantauan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yang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komprehensif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Sistem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pemantauan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yang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disesuaikan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dengan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lingkungan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yang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ada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agar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pemantauan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dapat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dilakukan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dengan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presisi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untuk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perbaikan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yang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lebih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efektif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dan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pengelolaan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yang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lebih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efisien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ID" sz="1600" dirty="0">
              <a:latin typeface="+mj-lt"/>
            </a:endParaRPr>
          </a:p>
        </p:txBody>
      </p:sp>
      <p:pic>
        <p:nvPicPr>
          <p:cNvPr id="4" name="Picture 3" descr="Comercio text and image block">
            <a:extLst>
              <a:ext uri="{FF2B5EF4-FFF2-40B4-BE49-F238E27FC236}">
                <a16:creationId xmlns:a16="http://schemas.microsoft.com/office/drawing/2014/main" id="{CC514740-994B-DBC3-45D7-6AA9A6527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20" y="4841240"/>
            <a:ext cx="3434080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F94240-269E-6092-1AC8-73BF5C148A34}"/>
              </a:ext>
            </a:extLst>
          </p:cNvPr>
          <p:cNvSpPr txBox="1"/>
          <p:nvPr/>
        </p:nvSpPr>
        <p:spPr>
          <a:xfrm>
            <a:off x="-1" y="104582"/>
            <a:ext cx="3923843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000" b="1" i="1" u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The Latest Technology</a:t>
            </a:r>
            <a:endParaRPr lang="en-ID" sz="1000" u="none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55C03-2B90-0FAB-1F86-45004E20750C}"/>
              </a:ext>
            </a:extLst>
          </p:cNvPr>
          <p:cNvSpPr txBox="1"/>
          <p:nvPr/>
        </p:nvSpPr>
        <p:spPr>
          <a:xfrm>
            <a:off x="8091605" y="3603791"/>
            <a:ext cx="4074995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000" b="1" i="1" u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Answer Your Business Needs</a:t>
            </a:r>
            <a:endParaRPr lang="en-ID" sz="1050" u="none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7FCF2-8713-54DD-A48A-7D87AD6E9DFC}"/>
              </a:ext>
            </a:extLst>
          </p:cNvPr>
          <p:cNvSpPr txBox="1"/>
          <p:nvPr/>
        </p:nvSpPr>
        <p:spPr>
          <a:xfrm>
            <a:off x="528797" y="4044237"/>
            <a:ext cx="5529103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ID" sz="2800" dirty="0">
                <a:latin typeface="+mj-lt"/>
              </a:rPr>
              <a:t>Solution At Glance</a:t>
            </a:r>
          </a:p>
          <a:p>
            <a:pPr algn="r"/>
            <a:r>
              <a:rPr lang="en-ID" sz="1800" dirty="0" err="1">
                <a:latin typeface="+mj-lt"/>
              </a:rPr>
              <a:t>Perangkat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lunak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manajemen</a:t>
            </a:r>
            <a:r>
              <a:rPr lang="en-ID" sz="1800" dirty="0">
                <a:latin typeface="+mj-lt"/>
              </a:rPr>
              <a:t> all-in-one yang </a:t>
            </a:r>
            <a:r>
              <a:rPr lang="en-ID" sz="1800" dirty="0" err="1">
                <a:latin typeface="+mj-lt"/>
              </a:rPr>
              <a:t>menawarkan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berbagai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aplikasi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bisnis</a:t>
            </a:r>
            <a:r>
              <a:rPr lang="en-ID" sz="1800" dirty="0">
                <a:latin typeface="+mj-lt"/>
              </a:rPr>
              <a:t> yang </a:t>
            </a:r>
            <a:r>
              <a:rPr lang="en-ID" sz="1800" dirty="0" err="1">
                <a:latin typeface="+mj-lt"/>
              </a:rPr>
              <a:t>membentuk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rangkaian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lengkap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aplikasi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manajemen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perusahaan</a:t>
            </a:r>
            <a:r>
              <a:rPr lang="en-ID" sz="1800" dirty="0">
                <a:latin typeface="+mj-lt"/>
              </a:rPr>
              <a:t> yang </a:t>
            </a:r>
            <a:r>
              <a:rPr lang="en-ID" sz="1800" dirty="0" err="1">
                <a:latin typeface="+mj-lt"/>
              </a:rPr>
              <a:t>menargetkan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perusahaan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dari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semua</a:t>
            </a:r>
            <a:r>
              <a:rPr lang="en-ID" sz="1800" dirty="0">
                <a:latin typeface="+mj-lt"/>
              </a:rPr>
              <a:t> </a:t>
            </a:r>
            <a:r>
              <a:rPr lang="en-ID" sz="1800" dirty="0" err="1">
                <a:latin typeface="+mj-lt"/>
              </a:rPr>
              <a:t>ukuran</a:t>
            </a:r>
            <a:r>
              <a:rPr lang="en-ID" sz="18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3773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E1AA03-A2FD-E4C6-3FF5-0A8D411826EB}"/>
              </a:ext>
            </a:extLst>
          </p:cNvPr>
          <p:cNvSpPr txBox="1"/>
          <p:nvPr/>
        </p:nvSpPr>
        <p:spPr>
          <a:xfrm>
            <a:off x="801805" y="3837509"/>
            <a:ext cx="4468695" cy="1837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Hardware dan Infrastructure yang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terbaik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merupakan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perangkat-perangkat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sesuai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kebutuhan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bisnis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membutuhkan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perangkat-perangkat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handal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mampu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melayani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kebutuhan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dari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perkembangan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bisnis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itu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sendiri</a:t>
            </a:r>
            <a:r>
              <a:rPr lang="en-US" sz="16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ID" sz="105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55C03-2B90-0FAB-1F86-45004E20750C}"/>
              </a:ext>
            </a:extLst>
          </p:cNvPr>
          <p:cNvSpPr txBox="1"/>
          <p:nvPr/>
        </p:nvSpPr>
        <p:spPr>
          <a:xfrm>
            <a:off x="797390" y="327191"/>
            <a:ext cx="2555410" cy="95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u="none" dirty="0"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Hardware &amp; Infrastructure</a:t>
            </a:r>
            <a:endParaRPr lang="en-ID" sz="1100" u="none" dirty="0">
              <a:effectLst/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74EBE-C8F9-E29F-71BB-28D437A6C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5752" y="1466214"/>
            <a:ext cx="4355248" cy="2157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B5254D-1DC0-5048-019B-510608D547D3}"/>
              </a:ext>
            </a:extLst>
          </p:cNvPr>
          <p:cNvGrpSpPr/>
          <p:nvPr/>
        </p:nvGrpSpPr>
        <p:grpSpPr>
          <a:xfrm>
            <a:off x="7477962" y="327191"/>
            <a:ext cx="2615463" cy="1407630"/>
            <a:chOff x="8366962" y="855604"/>
            <a:chExt cx="2615463" cy="14076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A901DA-7006-B8F9-C151-2E871BC76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2994" y="1241870"/>
              <a:ext cx="2069431" cy="10213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1EAFA6-EFF3-535D-A8B0-475805ECB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6962" y="855604"/>
              <a:ext cx="2145270" cy="10588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A496A8-AC64-A698-DD25-6BECEAF77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988" y="963129"/>
              <a:ext cx="2145270" cy="12067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5AB069-592B-B28B-DC7D-F54D82207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3133" y="1301067"/>
              <a:ext cx="982980" cy="451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FA456B9-85D5-1AAC-F68C-48AC0EB3657A}"/>
              </a:ext>
            </a:extLst>
          </p:cNvPr>
          <p:cNvSpPr txBox="1"/>
          <p:nvPr/>
        </p:nvSpPr>
        <p:spPr>
          <a:xfrm>
            <a:off x="7617600" y="1794018"/>
            <a:ext cx="24883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Data Center Infrastructure Management</a:t>
            </a:r>
            <a:endParaRPr lang="en-ID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Gambar 25">
            <a:extLst>
              <a:ext uri="{FF2B5EF4-FFF2-40B4-BE49-F238E27FC236}">
                <a16:creationId xmlns:a16="http://schemas.microsoft.com/office/drawing/2014/main" id="{737C7DC2-933E-D7F7-7DD8-E8F7753032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" b="4153"/>
          <a:stretch/>
        </p:blipFill>
        <p:spPr bwMode="auto">
          <a:xfrm>
            <a:off x="9357113" y="2499614"/>
            <a:ext cx="1535740" cy="1444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068C60-8535-B046-A44D-02135452F8EB}"/>
              </a:ext>
            </a:extLst>
          </p:cNvPr>
          <p:cNvSpPr txBox="1"/>
          <p:nvPr/>
        </p:nvSpPr>
        <p:spPr>
          <a:xfrm>
            <a:off x="8493031" y="3969346"/>
            <a:ext cx="3200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Gate Access Control System</a:t>
            </a:r>
            <a:endParaRPr lang="en-ID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4173BA-8589-FAF6-5549-1D498F6DF2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486" y="4665978"/>
            <a:ext cx="1666692" cy="1208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286327-B10F-59DC-4B54-0FDAA2142A07}"/>
              </a:ext>
            </a:extLst>
          </p:cNvPr>
          <p:cNvSpPr txBox="1"/>
          <p:nvPr/>
        </p:nvSpPr>
        <p:spPr>
          <a:xfrm>
            <a:off x="8154624" y="5898453"/>
            <a:ext cx="1616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RFID System</a:t>
            </a:r>
            <a:endParaRPr lang="en-ID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956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E1AA03-A2FD-E4C6-3FF5-0A8D411826EB}"/>
              </a:ext>
            </a:extLst>
          </p:cNvPr>
          <p:cNvSpPr txBox="1"/>
          <p:nvPr/>
        </p:nvSpPr>
        <p:spPr>
          <a:xfrm>
            <a:off x="6288431" y="1754050"/>
            <a:ext cx="5092700" cy="3053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telah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hukum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terelakkan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dan</a:t>
            </a:r>
            <a:r>
              <a:rPr lang="en-ID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ketika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teknologi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berkembang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terus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menerus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anda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membutuhkan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sebuah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aplikasi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best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namun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disesuaikan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karakter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berbeda-beda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Solusi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Teknologi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yang kami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tawarkan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dikemas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Pola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Kesederhanaan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Smart Solution, dan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performa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tinggi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sebagai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bagian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komitmen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kami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kemajuan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bersama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05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55C03-2B90-0FAB-1F86-45004E20750C}"/>
              </a:ext>
            </a:extLst>
          </p:cNvPr>
          <p:cNvSpPr txBox="1"/>
          <p:nvPr/>
        </p:nvSpPr>
        <p:spPr>
          <a:xfrm>
            <a:off x="7306136" y="1010139"/>
            <a:ext cx="4074995" cy="508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en-US" sz="2400" b="1" u="none" dirty="0"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Business Application</a:t>
            </a:r>
            <a:endParaRPr lang="en-ID" sz="1100" u="none" dirty="0">
              <a:effectLst/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456B9-85D5-1AAC-F68C-48AC0EB3657A}"/>
              </a:ext>
            </a:extLst>
          </p:cNvPr>
          <p:cNvSpPr txBox="1"/>
          <p:nvPr/>
        </p:nvSpPr>
        <p:spPr>
          <a:xfrm>
            <a:off x="1103860" y="1518612"/>
            <a:ext cx="3200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Asset &amp; Document Management </a:t>
            </a:r>
            <a:endParaRPr lang="en-ID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068C60-8535-B046-A44D-02135452F8EB}"/>
              </a:ext>
            </a:extLst>
          </p:cNvPr>
          <p:cNvSpPr txBox="1"/>
          <p:nvPr/>
        </p:nvSpPr>
        <p:spPr>
          <a:xfrm>
            <a:off x="1218793" y="3660642"/>
            <a:ext cx="21255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Library Management</a:t>
            </a:r>
            <a:endParaRPr lang="en-ID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286327-B10F-59DC-4B54-0FDAA2142A07}"/>
              </a:ext>
            </a:extLst>
          </p:cNvPr>
          <p:cNvSpPr txBox="1"/>
          <p:nvPr/>
        </p:nvSpPr>
        <p:spPr>
          <a:xfrm>
            <a:off x="1218793" y="5771257"/>
            <a:ext cx="1616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ERP System</a:t>
            </a:r>
            <a:endParaRPr lang="en-ID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C0B58-E5E3-DAD6-42A7-E485004A5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6933" y="2357843"/>
            <a:ext cx="1941221" cy="1272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asil gambar untuk ERP System">
            <a:extLst>
              <a:ext uri="{FF2B5EF4-FFF2-40B4-BE49-F238E27FC236}">
                <a16:creationId xmlns:a16="http://schemas.microsoft.com/office/drawing/2014/main" id="{69ECA8AC-A29E-74A2-B0AC-1624C25C1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33" y="4290729"/>
            <a:ext cx="1801327" cy="148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D1E7E-E38D-185B-3791-9C25835AD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60" y="387496"/>
            <a:ext cx="1101096" cy="11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28D41-73C7-3EBD-8979-98B83AE93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29" y="417516"/>
            <a:ext cx="1945627" cy="1101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906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Mix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Mix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0" indent="0">
          <a:buFontTx/>
          <a:buNone/>
          <a:defRPr sz="1700" b="0" dirty="0" smtClean="0">
            <a:latin typeface="Segoe UI Semibold"/>
            <a:cs typeface="Segoe UI Semibold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MixStart_Update_6.5.15" id="{60899B57-461E-436C-89B9-AD8BFE676B7F}" vid="{4C140D03-C9A6-4F01-A333-D0890A71F5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12888</TotalTime>
  <Words>2151</Words>
  <Application>Microsoft Office PowerPoint</Application>
  <PresentationFormat>Widescreen</PresentationFormat>
  <Paragraphs>351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Adobe Gothic Std B</vt:lpstr>
      <vt:lpstr>Arial</vt:lpstr>
      <vt:lpstr>Arial Narrow</vt:lpstr>
      <vt:lpstr>Calibri</vt:lpstr>
      <vt:lpstr>Courier New</vt:lpstr>
      <vt:lpstr>Dosis</vt:lpstr>
      <vt:lpstr>Segoe UI</vt:lpstr>
      <vt:lpstr>Segoe UI Light</vt:lpstr>
      <vt:lpstr>Segoe UI Semibold</vt:lpstr>
      <vt:lpstr>Wingdings</vt:lpstr>
      <vt:lpstr>Office Mix</vt:lpstr>
      <vt:lpstr>Bitmap Image</vt:lpstr>
      <vt:lpstr>CorelDRAW</vt:lpstr>
      <vt:lpstr>PowerPoint Presentation</vt:lpstr>
      <vt:lpstr>OTKA TEKNO ADITAMA</vt:lpstr>
      <vt:lpstr>OTKA TEKNO ADITAMA</vt:lpstr>
      <vt:lpstr>About OTKA</vt:lpstr>
      <vt:lpstr>What We Do</vt:lpstr>
      <vt:lpstr>Solution &amp;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STYRE</vt:lpstr>
      <vt:lpstr>About STYRE </vt:lpstr>
      <vt:lpstr>STYRE Monitoring / DCIM</vt:lpstr>
      <vt:lpstr>PowerPoint Presentation</vt:lpstr>
      <vt:lpstr>STYRE PRODUCT</vt:lpstr>
      <vt:lpstr>STYRE Appliance</vt:lpstr>
      <vt:lpstr>PowerPoint Presentation</vt:lpstr>
      <vt:lpstr>STYRE Gateway</vt:lpstr>
      <vt:lpstr>STYRE Intelligent Rack / Cabinet</vt:lpstr>
      <vt:lpstr>PowerPoint Presentation</vt:lpstr>
      <vt:lpstr>PowerPoint Presentation</vt:lpstr>
      <vt:lpstr>STYRE Fanless Mini PC</vt:lpstr>
      <vt:lpstr>Comercio</vt:lpstr>
      <vt:lpstr>About Comercio</vt:lpstr>
      <vt:lpstr>WHY USE COMERCIO?</vt:lpstr>
      <vt:lpstr>COMERCIO APPS</vt:lpstr>
      <vt:lpstr>PowerPoint Presentation</vt:lpstr>
      <vt:lpstr>PowerPoint Presentation</vt:lpstr>
      <vt:lpstr>PowerPoint Presentation</vt:lpstr>
      <vt:lpstr>OUR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Profile OTKA Tekno Aditama</dc:title>
  <dc:creator>Mas Andi</dc:creator>
  <cp:lastModifiedBy>Mas Andi</cp:lastModifiedBy>
  <cp:revision>1458</cp:revision>
  <dcterms:created xsi:type="dcterms:W3CDTF">2015-12-13T13:01:51Z</dcterms:created>
  <dcterms:modified xsi:type="dcterms:W3CDTF">2022-11-18T08:09:12Z</dcterms:modified>
</cp:coreProperties>
</file>